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60" r:id="rId2"/>
    <p:sldId id="261" r:id="rId3"/>
    <p:sldId id="268" r:id="rId4"/>
    <p:sldId id="291" r:id="rId5"/>
    <p:sldId id="293" r:id="rId6"/>
    <p:sldId id="294" r:id="rId7"/>
    <p:sldId id="295" r:id="rId8"/>
    <p:sldId id="299" r:id="rId9"/>
    <p:sldId id="298" r:id="rId10"/>
    <p:sldId id="292" r:id="rId11"/>
    <p:sldId id="274" r:id="rId1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4E69"/>
    <a:srgbClr val="C94586"/>
    <a:srgbClr val="B8D63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84" autoAdjust="0"/>
    <p:restoredTop sz="86628" autoAdjust="0"/>
  </p:normalViewPr>
  <p:slideViewPr>
    <p:cSldViewPr snapToGrid="0">
      <p:cViewPr varScale="1">
        <p:scale>
          <a:sx n="60" d="100"/>
          <a:sy n="60" d="100"/>
        </p:scale>
        <p:origin x="996" y="78"/>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A859BB97-9B9A-4146-9CD0-824C3C3B4B5A}" type="datetimeFigureOut">
              <a:rPr lang="en-US" smtClean="0"/>
              <a:t>6/9/2020</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2102484-B16C-4998-AB10-F55A3EFA54E0}" type="slidenum">
              <a:rPr lang="en-US" smtClean="0"/>
              <a:t>‹#›</a:t>
            </a:fld>
            <a:endParaRPr lang="en-US"/>
          </a:p>
        </p:txBody>
      </p:sp>
    </p:spTree>
    <p:extLst>
      <p:ext uri="{BB962C8B-B14F-4D97-AF65-F5344CB8AC3E}">
        <p14:creationId xmlns:p14="http://schemas.microsoft.com/office/powerpoint/2010/main" val="3002825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US" dirty="0"/>
              <a:t>Pursuit is a direct lender who provides small business financing and specializes in Small Business Administration (SBA) loans.</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The SBA provides the rules and regulations for the Paycheck Protection Program which Pursuit must follow.</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Pursuit will collect and submit all loan applications for approval and manage the loan forgiveness process based on instructions outlined by SBA. All communication regarding your loan should be made with Pursuit.</a:t>
            </a:r>
          </a:p>
          <a:p>
            <a:endParaRPr lang="en-US" dirty="0"/>
          </a:p>
        </p:txBody>
      </p:sp>
      <p:sp>
        <p:nvSpPr>
          <p:cNvPr id="4" name="Slide Number Placeholder 3"/>
          <p:cNvSpPr>
            <a:spLocks noGrp="1"/>
          </p:cNvSpPr>
          <p:nvPr>
            <p:ph type="sldNum" sz="quarter" idx="5"/>
          </p:nvPr>
        </p:nvSpPr>
        <p:spPr/>
        <p:txBody>
          <a:bodyPr/>
          <a:lstStyle/>
          <a:p>
            <a:fld id="{B2102484-B16C-4998-AB10-F55A3EFA54E0}" type="slidenum">
              <a:rPr lang="en-US" smtClean="0"/>
              <a:t>4</a:t>
            </a:fld>
            <a:endParaRPr lang="en-US"/>
          </a:p>
        </p:txBody>
      </p:sp>
    </p:spTree>
    <p:extLst>
      <p:ext uri="{BB962C8B-B14F-4D97-AF65-F5344CB8AC3E}">
        <p14:creationId xmlns:p14="http://schemas.microsoft.com/office/powerpoint/2010/main" val="18444053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US" dirty="0"/>
              <a:t>Loan program facilitated by SBA to assist small businesses impacted by the coronavirus. The most significant benefit is that the entire loan can be forgiven if proceeds are used on eligible expenses, essentially turning this into a grant.</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The loan amount is calculated based on two and a half times the average monthly payroll. </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Applications will be accepted through June 30</a:t>
            </a:r>
            <a:r>
              <a:rPr lang="en-US" baseline="30000" dirty="0"/>
              <a:t>th</a:t>
            </a:r>
            <a:r>
              <a:rPr lang="en-US" dirty="0"/>
              <a:t>. </a:t>
            </a:r>
            <a:endParaRPr lang="en-US" b="1" u="sng" dirty="0"/>
          </a:p>
          <a:p>
            <a:endParaRPr lang="en-US" dirty="0"/>
          </a:p>
        </p:txBody>
      </p:sp>
      <p:sp>
        <p:nvSpPr>
          <p:cNvPr id="4" name="Slide Number Placeholder 3"/>
          <p:cNvSpPr>
            <a:spLocks noGrp="1"/>
          </p:cNvSpPr>
          <p:nvPr>
            <p:ph type="sldNum" sz="quarter" idx="5"/>
          </p:nvPr>
        </p:nvSpPr>
        <p:spPr/>
        <p:txBody>
          <a:bodyPr/>
          <a:lstStyle/>
          <a:p>
            <a:fld id="{B2102484-B16C-4998-AB10-F55A3EFA54E0}" type="slidenum">
              <a:rPr lang="en-US" smtClean="0"/>
              <a:t>6</a:t>
            </a:fld>
            <a:endParaRPr lang="en-US"/>
          </a:p>
        </p:txBody>
      </p:sp>
    </p:spTree>
    <p:extLst>
      <p:ext uri="{BB962C8B-B14F-4D97-AF65-F5344CB8AC3E}">
        <p14:creationId xmlns:p14="http://schemas.microsoft.com/office/powerpoint/2010/main" val="12546542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More flexibility in loan forgiveness – 24 weeks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covered period for loan forgiveness has been extended from eight weeks after the initial disbursement to 24 weeks after the initial disbursement.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More flexibility in loan forgiveness – 60% on payroll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requirement that 75% of a borrower’s loan proceeds must be used for payroll costs and that 75% of the loan forgiveness amount must be spent on payroll costs during the covered period has been reduced to 60% for each of these requirements.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More flexibility in loan forgiveness – extended deadline</a:t>
            </a:r>
          </a:p>
          <a:p>
            <a:pPr marL="342900" indent="-342900">
              <a:buFont typeface="Arial" panose="020B0604020202020204" pitchFamily="34" charset="0"/>
              <a:buChar char="•"/>
            </a:pPr>
            <a:r>
              <a:rPr lang="en-US" dirty="0"/>
              <a:t>Businesses were previously required to have the same number of full-time equivalent employees by June 30</a:t>
            </a:r>
            <a:r>
              <a:rPr lang="en-US" baseline="30000" dirty="0"/>
              <a:t>th</a:t>
            </a:r>
            <a:r>
              <a:rPr lang="en-US" dirty="0"/>
              <a:t> or they would be subjected to a mandated reduction in loan forgiveness. That deadline has now been extended to December 31</a:t>
            </a:r>
            <a:r>
              <a:rPr lang="en-US" baseline="30000" dirty="0"/>
              <a:t>st</a:t>
            </a:r>
            <a:r>
              <a:rPr lang="en-US" dirty="0"/>
              <a:t> providing more flexibility.</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There are also helpful stipulations for businesses unable to reopen due to compliance with requirements of Health and Human Services, Centers for Disease Control and Prevention, or Occupational Safety and Health Administration. </a:t>
            </a:r>
          </a:p>
          <a:p>
            <a:pPr marL="342900" indent="-342900">
              <a:buFont typeface="Arial" panose="020B0604020202020204" pitchFamily="34" charset="0"/>
              <a:buChar char="•"/>
            </a:pPr>
            <a:endParaRPr lang="en-US" dirty="0"/>
          </a:p>
          <a:p>
            <a:pPr marL="0" indent="0">
              <a:buFont typeface="Arial" panose="020B0604020202020204" pitchFamily="34" charset="0"/>
              <a:buNone/>
            </a:pPr>
            <a:r>
              <a:rPr lang="en-US" b="1" dirty="0"/>
              <a:t>More flexibility in loan forgiveness – five-year maturity</a:t>
            </a:r>
          </a:p>
          <a:p>
            <a:pPr marL="342900" indent="-342900">
              <a:buFont typeface="Arial" panose="020B0604020202020204" pitchFamily="34" charset="0"/>
              <a:buChar char="•"/>
            </a:pPr>
            <a:r>
              <a:rPr lang="en-US" dirty="0"/>
              <a:t>The maturity of PPP loans has increased to five years compared to the previous maturity of two years. If the loan is not forgiven, businesses will have an extended time period to repay the balance of the loan.</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The deferral period for borrower payments has also been extended so if a business obtains loan forgiveness, they will not make any payments until the forgiveness application is complete. </a:t>
            </a:r>
          </a:p>
          <a:p>
            <a:pPr marL="0" indent="0">
              <a:buFont typeface="Arial" panose="020B0604020202020204" pitchFamily="34" charset="0"/>
              <a:buNone/>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5"/>
          </p:nvPr>
        </p:nvSpPr>
        <p:spPr/>
        <p:txBody>
          <a:bodyPr/>
          <a:lstStyle/>
          <a:p>
            <a:fld id="{B2102484-B16C-4998-AB10-F55A3EFA54E0}" type="slidenum">
              <a:rPr lang="en-US" smtClean="0"/>
              <a:t>8</a:t>
            </a:fld>
            <a:endParaRPr lang="en-US"/>
          </a:p>
        </p:txBody>
      </p:sp>
    </p:spTree>
    <p:extLst>
      <p:ext uri="{BB962C8B-B14F-4D97-AF65-F5344CB8AC3E}">
        <p14:creationId xmlns:p14="http://schemas.microsoft.com/office/powerpoint/2010/main" val="6046700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5"/>
          </p:nvPr>
        </p:nvSpPr>
        <p:spPr/>
        <p:txBody>
          <a:bodyPr/>
          <a:lstStyle/>
          <a:p>
            <a:fld id="{B2102484-B16C-4998-AB10-F55A3EFA54E0}" type="slidenum">
              <a:rPr lang="en-US" smtClean="0"/>
              <a:t>9</a:t>
            </a:fld>
            <a:endParaRPr lang="en-US"/>
          </a:p>
        </p:txBody>
      </p:sp>
    </p:spTree>
    <p:extLst>
      <p:ext uri="{BB962C8B-B14F-4D97-AF65-F5344CB8AC3E}">
        <p14:creationId xmlns:p14="http://schemas.microsoft.com/office/powerpoint/2010/main" val="15959015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-Apply in 20 minutes through an easy to use digital portal</a:t>
            </a:r>
          </a:p>
          <a:p>
            <a:r>
              <a:rPr lang="en-US" dirty="0"/>
              <a:t>-We’re currently quickly approving loans in 1-2 days</a:t>
            </a:r>
          </a:p>
        </p:txBody>
      </p:sp>
      <p:sp>
        <p:nvSpPr>
          <p:cNvPr id="4" name="Slide Number Placeholder 3"/>
          <p:cNvSpPr>
            <a:spLocks noGrp="1"/>
          </p:cNvSpPr>
          <p:nvPr>
            <p:ph type="sldNum" sz="quarter" idx="5"/>
          </p:nvPr>
        </p:nvSpPr>
        <p:spPr/>
        <p:txBody>
          <a:bodyPr/>
          <a:lstStyle/>
          <a:p>
            <a:fld id="{B2102484-B16C-4998-AB10-F55A3EFA54E0}" type="slidenum">
              <a:rPr lang="en-US" smtClean="0"/>
              <a:t>11</a:t>
            </a:fld>
            <a:endParaRPr lang="en-US"/>
          </a:p>
        </p:txBody>
      </p:sp>
    </p:spTree>
    <p:extLst>
      <p:ext uri="{BB962C8B-B14F-4D97-AF65-F5344CB8AC3E}">
        <p14:creationId xmlns:p14="http://schemas.microsoft.com/office/powerpoint/2010/main" val="17508279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B9AEF78-F4BE-412D-B51F-28BE4CDBA536}"/>
              </a:ext>
            </a:extLst>
          </p:cNvPr>
          <p:cNvSpPr/>
          <p:nvPr userDrawn="1"/>
        </p:nvSpPr>
        <p:spPr>
          <a:xfrm>
            <a:off x="0" y="4572000"/>
            <a:ext cx="12192000" cy="2286000"/>
          </a:xfrm>
          <a:prstGeom prst="rect">
            <a:avLst/>
          </a:prstGeom>
          <a:solidFill>
            <a:schemeClr val="tx2"/>
          </a:solidFill>
          <a:ln>
            <a:solidFill>
              <a:srgbClr val="444E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A2038801-E4B6-452C-B5DA-95E0A8F1D420}"/>
              </a:ext>
            </a:extLst>
          </p:cNvPr>
          <p:cNvSpPr/>
          <p:nvPr userDrawn="1"/>
        </p:nvSpPr>
        <p:spPr>
          <a:xfrm>
            <a:off x="0" y="4476466"/>
            <a:ext cx="12192000" cy="95534"/>
          </a:xfrm>
          <a:prstGeom prst="rect">
            <a:avLst/>
          </a:prstGeom>
          <a:solidFill>
            <a:srgbClr val="B8D637"/>
          </a:solidFill>
          <a:ln>
            <a:solidFill>
              <a:srgbClr val="B8D6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picture containing food&#10;&#10;Description automatically generated">
            <a:extLst>
              <a:ext uri="{FF2B5EF4-FFF2-40B4-BE49-F238E27FC236}">
                <a16:creationId xmlns:a16="http://schemas.microsoft.com/office/drawing/2014/main" id="{3F3AFF5F-ADC0-4979-B97A-20C268ACE99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4291" y="682165"/>
            <a:ext cx="2500560" cy="996286"/>
          </a:xfrm>
          <a:prstGeom prst="rect">
            <a:avLst/>
          </a:prstGeom>
        </p:spPr>
      </p:pic>
      <p:sp>
        <p:nvSpPr>
          <p:cNvPr id="2" name="Title 1">
            <a:extLst>
              <a:ext uri="{FF2B5EF4-FFF2-40B4-BE49-F238E27FC236}">
                <a16:creationId xmlns:a16="http://schemas.microsoft.com/office/drawing/2014/main" id="{E28BF276-BA88-49F3-B9F5-0EC5183A7672}"/>
              </a:ext>
            </a:extLst>
          </p:cNvPr>
          <p:cNvSpPr>
            <a:spLocks noGrp="1"/>
          </p:cNvSpPr>
          <p:nvPr>
            <p:ph type="title" hasCustomPrompt="1"/>
          </p:nvPr>
        </p:nvSpPr>
        <p:spPr>
          <a:xfrm>
            <a:off x="654291" y="2766218"/>
            <a:ext cx="10515600" cy="1325563"/>
          </a:xfrm>
        </p:spPr>
        <p:txBody>
          <a:bodyPr>
            <a:normAutofit/>
          </a:bodyPr>
          <a:lstStyle>
            <a:lvl1pPr>
              <a:defRPr sz="3600">
                <a:solidFill>
                  <a:srgbClr val="444E69"/>
                </a:solidFill>
                <a:latin typeface="Rockwell" panose="02060603020205020403" pitchFamily="18" charset="0"/>
              </a:defRPr>
            </a:lvl1pPr>
          </a:lstStyle>
          <a:p>
            <a:r>
              <a:rPr lang="en-US" dirty="0"/>
              <a:t>Presentation title goes here</a:t>
            </a:r>
          </a:p>
        </p:txBody>
      </p:sp>
    </p:spTree>
    <p:extLst>
      <p:ext uri="{BB962C8B-B14F-4D97-AF65-F5344CB8AC3E}">
        <p14:creationId xmlns:p14="http://schemas.microsoft.com/office/powerpoint/2010/main" val="4596661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p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CB48F7-1569-4A18-A09F-8351A293B287}"/>
              </a:ext>
            </a:extLst>
          </p:cNvPr>
          <p:cNvSpPr>
            <a:spLocks noGrp="1"/>
          </p:cNvSpPr>
          <p:nvPr>
            <p:ph type="title" hasCustomPrompt="1"/>
          </p:nvPr>
        </p:nvSpPr>
        <p:spPr>
          <a:xfrm>
            <a:off x="838200" y="365126"/>
            <a:ext cx="10515600" cy="948612"/>
          </a:xfrm>
          <a:prstGeom prst="rect">
            <a:avLst/>
          </a:prstGeom>
        </p:spPr>
        <p:txBody>
          <a:bodyPr>
            <a:normAutofit/>
          </a:bodyPr>
          <a:lstStyle>
            <a:lvl1pPr>
              <a:defRPr sz="3200" b="0">
                <a:solidFill>
                  <a:srgbClr val="444E69"/>
                </a:solidFill>
                <a:latin typeface="Rockwell" panose="02060603020205020403" pitchFamily="18" charset="0"/>
              </a:defRPr>
            </a:lvl1pPr>
          </a:lstStyle>
          <a:p>
            <a:r>
              <a:rPr lang="en-US" dirty="0"/>
              <a:t>Title			</a:t>
            </a:r>
          </a:p>
        </p:txBody>
      </p:sp>
      <p:sp>
        <p:nvSpPr>
          <p:cNvPr id="3" name="Content Placeholder 2">
            <a:extLst>
              <a:ext uri="{FF2B5EF4-FFF2-40B4-BE49-F238E27FC236}">
                <a16:creationId xmlns:a16="http://schemas.microsoft.com/office/drawing/2014/main" id="{BD4E686D-9F98-4B0F-9258-EB7B130CCC71}"/>
              </a:ext>
            </a:extLst>
          </p:cNvPr>
          <p:cNvSpPr>
            <a:spLocks noGrp="1"/>
          </p:cNvSpPr>
          <p:nvPr>
            <p:ph idx="1" hasCustomPrompt="1"/>
          </p:nvPr>
        </p:nvSpPr>
        <p:spPr>
          <a:xfrm>
            <a:off x="838200" y="1739243"/>
            <a:ext cx="10515600" cy="3747157"/>
          </a:xfrm>
          <a:prstGeom prst="rect">
            <a:avLst/>
          </a:prstGeom>
          <a:ln>
            <a:noFill/>
          </a:ln>
        </p:spPr>
        <p:txBody>
          <a:bodyPr>
            <a:normAutofit/>
          </a:bodyPr>
          <a:lstStyle>
            <a:lvl1pPr marL="0" indent="0" algn="l">
              <a:buNone/>
              <a:defRPr sz="2400">
                <a:solidFill>
                  <a:schemeClr val="accent4"/>
                </a:solidFill>
                <a:latin typeface="Arial" panose="020B0604020202020204" pitchFamily="34" charset="0"/>
                <a:cs typeface="Arial" panose="020B0604020202020204" pitchFamily="34" charset="0"/>
              </a:defRPr>
            </a:lvl1pPr>
          </a:lstStyle>
          <a:p>
            <a:pPr lvl="0"/>
            <a:r>
              <a:rPr lang="en-US" dirty="0"/>
              <a:t>For more than 65 years, we’ve connected business owners with the loans and support needed to aim higher. Let yours be next. </a:t>
            </a:r>
          </a:p>
        </p:txBody>
      </p:sp>
      <p:sp>
        <p:nvSpPr>
          <p:cNvPr id="17" name="Rectangle 16">
            <a:extLst>
              <a:ext uri="{FF2B5EF4-FFF2-40B4-BE49-F238E27FC236}">
                <a16:creationId xmlns:a16="http://schemas.microsoft.com/office/drawing/2014/main" id="{4C3125BE-9563-48FE-B02C-FDF26AD4843C}"/>
              </a:ext>
            </a:extLst>
          </p:cNvPr>
          <p:cNvSpPr/>
          <p:nvPr userDrawn="1"/>
        </p:nvSpPr>
        <p:spPr>
          <a:xfrm>
            <a:off x="0" y="5953465"/>
            <a:ext cx="12192000" cy="924885"/>
          </a:xfrm>
          <a:prstGeom prst="rect">
            <a:avLst/>
          </a:prstGeom>
          <a:solidFill>
            <a:srgbClr val="444E69"/>
          </a:solidFill>
          <a:ln>
            <a:solidFill>
              <a:srgbClr val="444E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28AAE82A-76EA-4B6D-92E3-C2F4BA033980}"/>
              </a:ext>
            </a:extLst>
          </p:cNvPr>
          <p:cNvSpPr/>
          <p:nvPr userDrawn="1"/>
        </p:nvSpPr>
        <p:spPr>
          <a:xfrm>
            <a:off x="0" y="5910934"/>
            <a:ext cx="12192000" cy="45719"/>
          </a:xfrm>
          <a:prstGeom prst="rect">
            <a:avLst/>
          </a:prstGeom>
          <a:solidFill>
            <a:srgbClr val="B8D637"/>
          </a:solidFill>
          <a:ln>
            <a:solidFill>
              <a:srgbClr val="B8D6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descr="A picture containing drawing, light&#10;&#10;Description automatically generated">
            <a:extLst>
              <a:ext uri="{FF2B5EF4-FFF2-40B4-BE49-F238E27FC236}">
                <a16:creationId xmlns:a16="http://schemas.microsoft.com/office/drawing/2014/main" id="{AC22ACE5-4230-460C-A5A2-2DB5A85415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8200" y="6169406"/>
            <a:ext cx="1077097" cy="428237"/>
          </a:xfrm>
          <a:prstGeom prst="rect">
            <a:avLst/>
          </a:prstGeom>
        </p:spPr>
      </p:pic>
      <p:cxnSp>
        <p:nvCxnSpPr>
          <p:cNvPr id="21" name="Straight Connector 20">
            <a:extLst>
              <a:ext uri="{FF2B5EF4-FFF2-40B4-BE49-F238E27FC236}">
                <a16:creationId xmlns:a16="http://schemas.microsoft.com/office/drawing/2014/main" id="{50C906A6-C3D2-4414-AD3B-D76400E906F5}"/>
              </a:ext>
            </a:extLst>
          </p:cNvPr>
          <p:cNvCxnSpPr>
            <a:cxnSpLocks/>
          </p:cNvCxnSpPr>
          <p:nvPr userDrawn="1"/>
        </p:nvCxnSpPr>
        <p:spPr>
          <a:xfrm>
            <a:off x="836141" y="1526490"/>
            <a:ext cx="10515600" cy="0"/>
          </a:xfrm>
          <a:prstGeom prst="line">
            <a:avLst/>
          </a:prstGeom>
          <a:ln w="28575">
            <a:solidFill>
              <a:srgbClr val="B8D637"/>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A63BD685-F308-46F3-9556-57335D54A14C}"/>
              </a:ext>
            </a:extLst>
          </p:cNvPr>
          <p:cNvSpPr txBox="1"/>
          <p:nvPr userDrawn="1"/>
        </p:nvSpPr>
        <p:spPr>
          <a:xfrm>
            <a:off x="8587945" y="6279002"/>
            <a:ext cx="2887363"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  1-800-923-2504 | pursuitlending.com</a:t>
            </a:r>
          </a:p>
        </p:txBody>
      </p:sp>
    </p:spTree>
    <p:extLst>
      <p:ext uri="{BB962C8B-B14F-4D97-AF65-F5344CB8AC3E}">
        <p14:creationId xmlns:p14="http://schemas.microsoft.com/office/powerpoint/2010/main" val="24290666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lumns - Copy Only">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D4E686D-9F98-4B0F-9258-EB7B130CCC71}"/>
              </a:ext>
            </a:extLst>
          </p:cNvPr>
          <p:cNvSpPr>
            <a:spLocks noGrp="1"/>
          </p:cNvSpPr>
          <p:nvPr>
            <p:ph idx="1" hasCustomPrompt="1"/>
          </p:nvPr>
        </p:nvSpPr>
        <p:spPr>
          <a:xfrm>
            <a:off x="838200" y="1739244"/>
            <a:ext cx="5167183" cy="3795976"/>
          </a:xfrm>
          <a:prstGeom prst="rect">
            <a:avLst/>
          </a:prstGeom>
          <a:ln>
            <a:noFill/>
          </a:ln>
        </p:spPr>
        <p:txBody>
          <a:bodyPr anchor="t"/>
          <a:lstStyle>
            <a:lvl1pPr marL="0" indent="0">
              <a:lnSpc>
                <a:spcPct val="150000"/>
              </a:lnSpc>
              <a:buNone/>
              <a:defRPr sz="1800">
                <a:solidFill>
                  <a:schemeClr val="accent4"/>
                </a:solidFill>
                <a:latin typeface="Arial" panose="020B0604020202020204" pitchFamily="34" charset="0"/>
                <a:cs typeface="Arial" panose="020B0604020202020204" pitchFamily="34" charset="0"/>
              </a:defRPr>
            </a:lvl1pPr>
          </a:lstStyle>
          <a:p>
            <a:pPr lvl="0"/>
            <a:r>
              <a:rPr lang="en-US" dirty="0"/>
              <a:t>Column 1</a:t>
            </a:r>
          </a:p>
        </p:txBody>
      </p:sp>
      <p:sp>
        <p:nvSpPr>
          <p:cNvPr id="19" name="Rectangle 18">
            <a:extLst>
              <a:ext uri="{FF2B5EF4-FFF2-40B4-BE49-F238E27FC236}">
                <a16:creationId xmlns:a16="http://schemas.microsoft.com/office/drawing/2014/main" id="{23C90DCB-04EC-47F5-973F-330EA80AD520}"/>
              </a:ext>
            </a:extLst>
          </p:cNvPr>
          <p:cNvSpPr/>
          <p:nvPr userDrawn="1"/>
        </p:nvSpPr>
        <p:spPr>
          <a:xfrm>
            <a:off x="0" y="5953465"/>
            <a:ext cx="12192000" cy="924885"/>
          </a:xfrm>
          <a:prstGeom prst="rect">
            <a:avLst/>
          </a:prstGeom>
          <a:solidFill>
            <a:srgbClr val="444E69"/>
          </a:solidFill>
          <a:ln>
            <a:solidFill>
              <a:srgbClr val="444E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6FA0CA01-D582-4E9D-9CAF-8D6E49FBE2B0}"/>
              </a:ext>
            </a:extLst>
          </p:cNvPr>
          <p:cNvSpPr/>
          <p:nvPr userDrawn="1"/>
        </p:nvSpPr>
        <p:spPr>
          <a:xfrm>
            <a:off x="0" y="5910934"/>
            <a:ext cx="12192000" cy="45719"/>
          </a:xfrm>
          <a:prstGeom prst="rect">
            <a:avLst/>
          </a:prstGeom>
          <a:solidFill>
            <a:srgbClr val="B8D637"/>
          </a:solidFill>
          <a:ln>
            <a:solidFill>
              <a:srgbClr val="B8D6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descr="A picture containing drawing, light&#10;&#10;Description automatically generated">
            <a:extLst>
              <a:ext uri="{FF2B5EF4-FFF2-40B4-BE49-F238E27FC236}">
                <a16:creationId xmlns:a16="http://schemas.microsoft.com/office/drawing/2014/main" id="{380DC673-C604-4DE2-97E6-F6B4479A37B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8200" y="6169406"/>
            <a:ext cx="1077097" cy="428237"/>
          </a:xfrm>
          <a:prstGeom prst="rect">
            <a:avLst/>
          </a:prstGeom>
        </p:spPr>
      </p:pic>
      <p:cxnSp>
        <p:nvCxnSpPr>
          <p:cNvPr id="25" name="Straight Connector 24">
            <a:extLst>
              <a:ext uri="{FF2B5EF4-FFF2-40B4-BE49-F238E27FC236}">
                <a16:creationId xmlns:a16="http://schemas.microsoft.com/office/drawing/2014/main" id="{EDB839BF-BB82-4E72-93B2-1200D073537A}"/>
              </a:ext>
            </a:extLst>
          </p:cNvPr>
          <p:cNvCxnSpPr>
            <a:cxnSpLocks/>
          </p:cNvCxnSpPr>
          <p:nvPr userDrawn="1"/>
        </p:nvCxnSpPr>
        <p:spPr>
          <a:xfrm>
            <a:off x="6096000" y="1739243"/>
            <a:ext cx="0" cy="3795976"/>
          </a:xfrm>
          <a:prstGeom prst="line">
            <a:avLst/>
          </a:prstGeom>
          <a:ln w="38100">
            <a:solidFill>
              <a:srgbClr val="444E69"/>
            </a:solidFill>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3B70BC7E-2452-4DBB-9E79-873E10D9A705}"/>
              </a:ext>
            </a:extLst>
          </p:cNvPr>
          <p:cNvSpPr txBox="1"/>
          <p:nvPr userDrawn="1"/>
        </p:nvSpPr>
        <p:spPr>
          <a:xfrm>
            <a:off x="8587945" y="6279002"/>
            <a:ext cx="2887363"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  1-800-923-2504 | pursuitlending.com</a:t>
            </a:r>
          </a:p>
        </p:txBody>
      </p:sp>
      <p:sp>
        <p:nvSpPr>
          <p:cNvPr id="46" name="Content Placeholder 2">
            <a:extLst>
              <a:ext uri="{FF2B5EF4-FFF2-40B4-BE49-F238E27FC236}">
                <a16:creationId xmlns:a16="http://schemas.microsoft.com/office/drawing/2014/main" id="{49B59899-01C3-4738-8905-4AC76BF40A77}"/>
              </a:ext>
            </a:extLst>
          </p:cNvPr>
          <p:cNvSpPr>
            <a:spLocks noGrp="1"/>
          </p:cNvSpPr>
          <p:nvPr>
            <p:ph idx="10" hasCustomPrompt="1"/>
          </p:nvPr>
        </p:nvSpPr>
        <p:spPr>
          <a:xfrm>
            <a:off x="6186618" y="1739243"/>
            <a:ext cx="5167183" cy="3764165"/>
          </a:xfrm>
          <a:prstGeom prst="rect">
            <a:avLst/>
          </a:prstGeom>
          <a:ln>
            <a:noFill/>
          </a:ln>
        </p:spPr>
        <p:txBody>
          <a:bodyPr anchor="t"/>
          <a:lstStyle>
            <a:lvl1pPr marL="0" indent="0">
              <a:lnSpc>
                <a:spcPct val="150000"/>
              </a:lnSpc>
              <a:buNone/>
              <a:defRPr sz="1800">
                <a:solidFill>
                  <a:schemeClr val="accent4"/>
                </a:solidFill>
                <a:latin typeface="Arial" panose="020B0604020202020204" pitchFamily="34" charset="0"/>
                <a:cs typeface="Arial" panose="020B0604020202020204" pitchFamily="34" charset="0"/>
              </a:defRPr>
            </a:lvl1pPr>
          </a:lstStyle>
          <a:p>
            <a:pPr lvl="0"/>
            <a:r>
              <a:rPr lang="en-US" dirty="0"/>
              <a:t>Column 2</a:t>
            </a:r>
          </a:p>
        </p:txBody>
      </p:sp>
      <p:sp>
        <p:nvSpPr>
          <p:cNvPr id="11" name="Title 1">
            <a:extLst>
              <a:ext uri="{FF2B5EF4-FFF2-40B4-BE49-F238E27FC236}">
                <a16:creationId xmlns:a16="http://schemas.microsoft.com/office/drawing/2014/main" id="{5FB8666A-74BB-4EA6-AFC9-204C1D5C1706}"/>
              </a:ext>
            </a:extLst>
          </p:cNvPr>
          <p:cNvSpPr>
            <a:spLocks noGrp="1"/>
          </p:cNvSpPr>
          <p:nvPr>
            <p:ph type="title" hasCustomPrompt="1"/>
          </p:nvPr>
        </p:nvSpPr>
        <p:spPr>
          <a:xfrm>
            <a:off x="838200" y="365126"/>
            <a:ext cx="10515600" cy="948612"/>
          </a:xfrm>
          <a:prstGeom prst="rect">
            <a:avLst/>
          </a:prstGeom>
        </p:spPr>
        <p:txBody>
          <a:bodyPr>
            <a:normAutofit/>
          </a:bodyPr>
          <a:lstStyle>
            <a:lvl1pPr>
              <a:defRPr sz="3200" b="0">
                <a:solidFill>
                  <a:srgbClr val="444E69"/>
                </a:solidFill>
                <a:latin typeface="Rockwell" panose="02060603020205020403" pitchFamily="18" charset="0"/>
              </a:defRPr>
            </a:lvl1pPr>
          </a:lstStyle>
          <a:p>
            <a:r>
              <a:rPr lang="en-US" dirty="0"/>
              <a:t>Title			</a:t>
            </a:r>
          </a:p>
        </p:txBody>
      </p:sp>
      <p:cxnSp>
        <p:nvCxnSpPr>
          <p:cNvPr id="12" name="Straight Connector 11">
            <a:extLst>
              <a:ext uri="{FF2B5EF4-FFF2-40B4-BE49-F238E27FC236}">
                <a16:creationId xmlns:a16="http://schemas.microsoft.com/office/drawing/2014/main" id="{AE068557-030E-4608-88D7-7D993E3BC39A}"/>
              </a:ext>
            </a:extLst>
          </p:cNvPr>
          <p:cNvCxnSpPr>
            <a:cxnSpLocks/>
          </p:cNvCxnSpPr>
          <p:nvPr userDrawn="1"/>
        </p:nvCxnSpPr>
        <p:spPr>
          <a:xfrm>
            <a:off x="836141" y="1526490"/>
            <a:ext cx="10515600" cy="0"/>
          </a:xfrm>
          <a:prstGeom prst="line">
            <a:avLst/>
          </a:prstGeom>
          <a:ln w="28575">
            <a:solidFill>
              <a:srgbClr val="B8D63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0191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List ">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D4E686D-9F98-4B0F-9258-EB7B130CCC71}"/>
              </a:ext>
            </a:extLst>
          </p:cNvPr>
          <p:cNvSpPr>
            <a:spLocks noGrp="1"/>
          </p:cNvSpPr>
          <p:nvPr>
            <p:ph idx="1" hasCustomPrompt="1"/>
          </p:nvPr>
        </p:nvSpPr>
        <p:spPr>
          <a:xfrm>
            <a:off x="838200" y="1739243"/>
            <a:ext cx="10515600" cy="3957222"/>
          </a:xfrm>
          <a:prstGeom prst="rect">
            <a:avLst/>
          </a:prstGeom>
          <a:ln>
            <a:noFill/>
          </a:ln>
        </p:spPr>
        <p:txBody>
          <a:bodyPr>
            <a:normAutofit/>
          </a:bodyPr>
          <a:lstStyle>
            <a:lvl1pPr marL="285750" indent="-285750">
              <a:buFont typeface="Arial" panose="020B0604020202020204" pitchFamily="34" charset="0"/>
              <a:buChar char="•"/>
              <a:defRPr sz="2400">
                <a:solidFill>
                  <a:schemeClr val="accent4"/>
                </a:solidFill>
                <a:latin typeface="Arial" panose="020B0604020202020204" pitchFamily="34" charset="0"/>
                <a:cs typeface="Arial" panose="020B0604020202020204" pitchFamily="34" charset="0"/>
              </a:defRPr>
            </a:lvl1pPr>
            <a:lvl2pPr marL="457200" indent="0">
              <a:buFont typeface="Arial" panose="020B0604020202020204" pitchFamily="34" charset="0"/>
              <a:buNone/>
              <a:defRPr sz="2400">
                <a:solidFill>
                  <a:schemeClr val="accent4"/>
                </a:solidFill>
                <a:latin typeface="Arial" panose="020B0604020202020204" pitchFamily="34" charset="0"/>
                <a:cs typeface="Arial" panose="020B0604020202020204" pitchFamily="34" charset="0"/>
              </a:defRPr>
            </a:lvl2pPr>
          </a:lstStyle>
          <a:p>
            <a:pPr lvl="0"/>
            <a:r>
              <a:rPr lang="en-US" dirty="0"/>
              <a:t>We’ll cover the variety of business purposes your loan can be used for including commercial real estate acquisition, working capital, startup costs, debt refinance and more. </a:t>
            </a:r>
          </a:p>
          <a:p>
            <a:pPr lvl="0"/>
            <a:r>
              <a:rPr lang="en-US" dirty="0"/>
              <a:t>Learn about our signature loan programs: </a:t>
            </a:r>
          </a:p>
          <a:p>
            <a:pPr lvl="1"/>
            <a:r>
              <a:rPr lang="en-US" dirty="0"/>
              <a:t>SBA 504 </a:t>
            </a:r>
          </a:p>
          <a:p>
            <a:pPr lvl="1"/>
            <a:r>
              <a:rPr lang="en-US" dirty="0"/>
              <a:t>SBA 7(a) and Community Advantage </a:t>
            </a:r>
          </a:p>
          <a:p>
            <a:pPr lvl="1"/>
            <a:r>
              <a:rPr lang="en-US" dirty="0" err="1"/>
              <a:t>SmartLoan</a:t>
            </a:r>
            <a:endParaRPr lang="en-US" dirty="0"/>
          </a:p>
        </p:txBody>
      </p:sp>
      <p:sp>
        <p:nvSpPr>
          <p:cNvPr id="19" name="Rectangle 18">
            <a:extLst>
              <a:ext uri="{FF2B5EF4-FFF2-40B4-BE49-F238E27FC236}">
                <a16:creationId xmlns:a16="http://schemas.microsoft.com/office/drawing/2014/main" id="{777FDA9A-111B-43D5-86E2-F0E3BF7DDA14}"/>
              </a:ext>
            </a:extLst>
          </p:cNvPr>
          <p:cNvSpPr/>
          <p:nvPr userDrawn="1"/>
        </p:nvSpPr>
        <p:spPr>
          <a:xfrm>
            <a:off x="0" y="5953465"/>
            <a:ext cx="12192000" cy="924885"/>
          </a:xfrm>
          <a:prstGeom prst="rect">
            <a:avLst/>
          </a:prstGeom>
          <a:solidFill>
            <a:srgbClr val="444E69"/>
          </a:solidFill>
          <a:ln>
            <a:solidFill>
              <a:srgbClr val="444E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AD7AC8F9-718E-4831-95E9-BCCD01AEE21A}"/>
              </a:ext>
            </a:extLst>
          </p:cNvPr>
          <p:cNvSpPr/>
          <p:nvPr userDrawn="1"/>
        </p:nvSpPr>
        <p:spPr>
          <a:xfrm>
            <a:off x="0" y="5910934"/>
            <a:ext cx="12192000" cy="45719"/>
          </a:xfrm>
          <a:prstGeom prst="rect">
            <a:avLst/>
          </a:prstGeom>
          <a:solidFill>
            <a:srgbClr val="B8D637"/>
          </a:solidFill>
          <a:ln>
            <a:solidFill>
              <a:srgbClr val="B8D6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descr="A picture containing drawing, light&#10;&#10;Description automatically generated">
            <a:extLst>
              <a:ext uri="{FF2B5EF4-FFF2-40B4-BE49-F238E27FC236}">
                <a16:creationId xmlns:a16="http://schemas.microsoft.com/office/drawing/2014/main" id="{7E0BE5B5-A4A7-4F7E-8540-B7775F20815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8200" y="6169406"/>
            <a:ext cx="1077097" cy="428237"/>
          </a:xfrm>
          <a:prstGeom prst="rect">
            <a:avLst/>
          </a:prstGeom>
        </p:spPr>
      </p:pic>
      <p:sp>
        <p:nvSpPr>
          <p:cNvPr id="23" name="TextBox 22">
            <a:extLst>
              <a:ext uri="{FF2B5EF4-FFF2-40B4-BE49-F238E27FC236}">
                <a16:creationId xmlns:a16="http://schemas.microsoft.com/office/drawing/2014/main" id="{67E32A32-AE79-4CD1-BF1A-9148789007BF}"/>
              </a:ext>
            </a:extLst>
          </p:cNvPr>
          <p:cNvSpPr txBox="1"/>
          <p:nvPr userDrawn="1"/>
        </p:nvSpPr>
        <p:spPr>
          <a:xfrm>
            <a:off x="8587945" y="6279002"/>
            <a:ext cx="2887363"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  1-800-923-2504 | pursuitlending.com</a:t>
            </a:r>
          </a:p>
        </p:txBody>
      </p:sp>
      <p:sp>
        <p:nvSpPr>
          <p:cNvPr id="9" name="Title 1">
            <a:extLst>
              <a:ext uri="{FF2B5EF4-FFF2-40B4-BE49-F238E27FC236}">
                <a16:creationId xmlns:a16="http://schemas.microsoft.com/office/drawing/2014/main" id="{153C48E9-74D0-44CC-B56D-5BF9489E932E}"/>
              </a:ext>
            </a:extLst>
          </p:cNvPr>
          <p:cNvSpPr>
            <a:spLocks noGrp="1"/>
          </p:cNvSpPr>
          <p:nvPr>
            <p:ph type="title" hasCustomPrompt="1"/>
          </p:nvPr>
        </p:nvSpPr>
        <p:spPr>
          <a:xfrm>
            <a:off x="838200" y="365126"/>
            <a:ext cx="10515600" cy="948612"/>
          </a:xfrm>
          <a:prstGeom prst="rect">
            <a:avLst/>
          </a:prstGeom>
        </p:spPr>
        <p:txBody>
          <a:bodyPr>
            <a:normAutofit/>
          </a:bodyPr>
          <a:lstStyle>
            <a:lvl1pPr>
              <a:defRPr sz="3200" b="0">
                <a:solidFill>
                  <a:srgbClr val="444E69"/>
                </a:solidFill>
                <a:latin typeface="Rockwell" panose="02060603020205020403" pitchFamily="18" charset="0"/>
              </a:defRPr>
            </a:lvl1pPr>
          </a:lstStyle>
          <a:p>
            <a:r>
              <a:rPr lang="en-US" dirty="0"/>
              <a:t>Title			</a:t>
            </a:r>
          </a:p>
        </p:txBody>
      </p:sp>
      <p:cxnSp>
        <p:nvCxnSpPr>
          <p:cNvPr id="10" name="Straight Connector 9">
            <a:extLst>
              <a:ext uri="{FF2B5EF4-FFF2-40B4-BE49-F238E27FC236}">
                <a16:creationId xmlns:a16="http://schemas.microsoft.com/office/drawing/2014/main" id="{66B70ECC-88DC-4DD0-826A-99D1B65E68A8}"/>
              </a:ext>
            </a:extLst>
          </p:cNvPr>
          <p:cNvCxnSpPr>
            <a:cxnSpLocks/>
          </p:cNvCxnSpPr>
          <p:nvPr userDrawn="1"/>
        </p:nvCxnSpPr>
        <p:spPr>
          <a:xfrm>
            <a:off x="836141" y="1526490"/>
            <a:ext cx="10515600" cy="0"/>
          </a:xfrm>
          <a:prstGeom prst="line">
            <a:avLst/>
          </a:prstGeom>
          <a:ln w="28575">
            <a:solidFill>
              <a:srgbClr val="B8D63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08042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ransition Slide">
    <p:bg>
      <p:bgRef idx="1001">
        <a:schemeClr val="bg2"/>
      </p:bgRef>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3D5EC61-A090-4140-AF3C-82C6B6B4E708}"/>
              </a:ext>
            </a:extLst>
          </p:cNvPr>
          <p:cNvSpPr/>
          <p:nvPr userDrawn="1"/>
        </p:nvSpPr>
        <p:spPr>
          <a:xfrm>
            <a:off x="0" y="6762466"/>
            <a:ext cx="12192000" cy="95534"/>
          </a:xfrm>
          <a:prstGeom prst="rect">
            <a:avLst/>
          </a:prstGeom>
          <a:solidFill>
            <a:srgbClr val="B8D637"/>
          </a:solidFill>
          <a:ln>
            <a:solidFill>
              <a:srgbClr val="B8D6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882DEC27-F694-4EB6-B8EE-CFF69F71F95C}"/>
              </a:ext>
            </a:extLst>
          </p:cNvPr>
          <p:cNvSpPr>
            <a:spLocks noGrp="1"/>
          </p:cNvSpPr>
          <p:nvPr>
            <p:ph type="title" hasCustomPrompt="1"/>
          </p:nvPr>
        </p:nvSpPr>
        <p:spPr>
          <a:xfrm>
            <a:off x="838200" y="2766218"/>
            <a:ext cx="10515600" cy="1325563"/>
          </a:xfrm>
          <a:prstGeom prst="rect">
            <a:avLst/>
          </a:prstGeom>
        </p:spPr>
        <p:txBody>
          <a:bodyPr>
            <a:normAutofit/>
          </a:bodyPr>
          <a:lstStyle>
            <a:lvl1pPr algn="ctr">
              <a:defRPr sz="3600" b="0">
                <a:solidFill>
                  <a:schemeClr val="tx1"/>
                </a:solidFill>
                <a:latin typeface="Rockwell" panose="02060603020205020403" pitchFamily="18" charset="0"/>
              </a:defRPr>
            </a:lvl1pPr>
          </a:lstStyle>
          <a:p>
            <a:r>
              <a:rPr lang="en-US" dirty="0"/>
              <a:t>Title</a:t>
            </a:r>
          </a:p>
        </p:txBody>
      </p:sp>
    </p:spTree>
    <p:extLst>
      <p:ext uri="{BB962C8B-B14F-4D97-AF65-F5344CB8AC3E}">
        <p14:creationId xmlns:p14="http://schemas.microsoft.com/office/powerpoint/2010/main" val="2759991205"/>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ransition Slide 2">
    <p:bg>
      <p:bgRef idx="1001">
        <a:schemeClr val="bg1"/>
      </p:bgRef>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3D5EC61-A090-4140-AF3C-82C6B6B4E708}"/>
              </a:ext>
            </a:extLst>
          </p:cNvPr>
          <p:cNvSpPr/>
          <p:nvPr userDrawn="1"/>
        </p:nvSpPr>
        <p:spPr>
          <a:xfrm>
            <a:off x="0" y="6762466"/>
            <a:ext cx="12192000" cy="95534"/>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882DEC27-F694-4EB6-B8EE-CFF69F71F95C}"/>
              </a:ext>
            </a:extLst>
          </p:cNvPr>
          <p:cNvSpPr>
            <a:spLocks noGrp="1"/>
          </p:cNvSpPr>
          <p:nvPr>
            <p:ph type="title" hasCustomPrompt="1"/>
          </p:nvPr>
        </p:nvSpPr>
        <p:spPr>
          <a:xfrm>
            <a:off x="838200" y="2766218"/>
            <a:ext cx="10515600" cy="1325563"/>
          </a:xfrm>
          <a:prstGeom prst="rect">
            <a:avLst/>
          </a:prstGeom>
        </p:spPr>
        <p:txBody>
          <a:bodyPr>
            <a:normAutofit/>
          </a:bodyPr>
          <a:lstStyle>
            <a:lvl1pPr algn="ctr">
              <a:defRPr sz="3600" b="0">
                <a:solidFill>
                  <a:schemeClr val="accent4"/>
                </a:solidFill>
                <a:latin typeface="Rockwell" panose="02060603020205020403" pitchFamily="18" charset="0"/>
              </a:defRPr>
            </a:lvl1pPr>
          </a:lstStyle>
          <a:p>
            <a:r>
              <a:rPr lang="en-US" dirty="0"/>
              <a:t>Title</a:t>
            </a:r>
          </a:p>
        </p:txBody>
      </p:sp>
    </p:spTree>
    <p:extLst>
      <p:ext uri="{BB962C8B-B14F-4D97-AF65-F5344CB8AC3E}">
        <p14:creationId xmlns:p14="http://schemas.microsoft.com/office/powerpoint/2010/main" val="1410918568"/>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umns - Table and Copy ">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AD29FA8F-7CD0-4C10-B2CA-9A7BDE6EE0FA}"/>
              </a:ext>
            </a:extLst>
          </p:cNvPr>
          <p:cNvSpPr/>
          <p:nvPr userDrawn="1"/>
        </p:nvSpPr>
        <p:spPr>
          <a:xfrm>
            <a:off x="0" y="5953465"/>
            <a:ext cx="12192000" cy="924885"/>
          </a:xfrm>
          <a:prstGeom prst="rect">
            <a:avLst/>
          </a:prstGeom>
          <a:solidFill>
            <a:srgbClr val="444E69"/>
          </a:solidFill>
          <a:ln>
            <a:solidFill>
              <a:srgbClr val="444E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BC1D0B8F-A011-4AB7-AD9D-F6032A43B63E}"/>
              </a:ext>
            </a:extLst>
          </p:cNvPr>
          <p:cNvSpPr/>
          <p:nvPr userDrawn="1"/>
        </p:nvSpPr>
        <p:spPr>
          <a:xfrm>
            <a:off x="0" y="5910934"/>
            <a:ext cx="12192000" cy="45719"/>
          </a:xfrm>
          <a:prstGeom prst="rect">
            <a:avLst/>
          </a:prstGeom>
          <a:solidFill>
            <a:srgbClr val="B8D637"/>
          </a:solidFill>
          <a:ln>
            <a:solidFill>
              <a:srgbClr val="B8D6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descr="A picture containing drawing, light&#10;&#10;Description automatically generated">
            <a:extLst>
              <a:ext uri="{FF2B5EF4-FFF2-40B4-BE49-F238E27FC236}">
                <a16:creationId xmlns:a16="http://schemas.microsoft.com/office/drawing/2014/main" id="{39C52791-AFE9-4796-9C2E-0015ECC9628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8200" y="6169406"/>
            <a:ext cx="1077097" cy="428237"/>
          </a:xfrm>
          <a:prstGeom prst="rect">
            <a:avLst/>
          </a:prstGeom>
        </p:spPr>
      </p:pic>
      <p:sp>
        <p:nvSpPr>
          <p:cNvPr id="30" name="TextBox 29">
            <a:extLst>
              <a:ext uri="{FF2B5EF4-FFF2-40B4-BE49-F238E27FC236}">
                <a16:creationId xmlns:a16="http://schemas.microsoft.com/office/drawing/2014/main" id="{D4F7708F-D214-4121-B1DC-C8EAF111BE90}"/>
              </a:ext>
            </a:extLst>
          </p:cNvPr>
          <p:cNvSpPr txBox="1"/>
          <p:nvPr userDrawn="1"/>
        </p:nvSpPr>
        <p:spPr>
          <a:xfrm>
            <a:off x="8587945" y="6279002"/>
            <a:ext cx="2887363"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  1-800-923-2504 | pursuitlending.com</a:t>
            </a:r>
          </a:p>
        </p:txBody>
      </p:sp>
      <p:sp>
        <p:nvSpPr>
          <p:cNvPr id="32" name="Table Placeholder 31">
            <a:extLst>
              <a:ext uri="{FF2B5EF4-FFF2-40B4-BE49-F238E27FC236}">
                <a16:creationId xmlns:a16="http://schemas.microsoft.com/office/drawing/2014/main" id="{245D5BB9-281B-49E8-B67F-BA164530F340}"/>
              </a:ext>
            </a:extLst>
          </p:cNvPr>
          <p:cNvSpPr>
            <a:spLocks noGrp="1"/>
          </p:cNvSpPr>
          <p:nvPr>
            <p:ph type="tbl" sz="quarter" idx="10"/>
          </p:nvPr>
        </p:nvSpPr>
        <p:spPr>
          <a:xfrm>
            <a:off x="838200" y="1739243"/>
            <a:ext cx="5105400" cy="4016153"/>
          </a:xfrm>
        </p:spPr>
        <p:txBody>
          <a:bodyPr>
            <a:normAutofit/>
          </a:bodyPr>
          <a:lstStyle>
            <a:lvl1pPr>
              <a:defRPr sz="2400"/>
            </a:lvl1pPr>
          </a:lstStyle>
          <a:p>
            <a:endParaRPr lang="en-US" dirty="0"/>
          </a:p>
        </p:txBody>
      </p:sp>
      <p:sp>
        <p:nvSpPr>
          <p:cNvPr id="34" name="Text Placeholder 33">
            <a:extLst>
              <a:ext uri="{FF2B5EF4-FFF2-40B4-BE49-F238E27FC236}">
                <a16:creationId xmlns:a16="http://schemas.microsoft.com/office/drawing/2014/main" id="{A860C84F-96D0-497A-BF91-1868CBCBC52F}"/>
              </a:ext>
            </a:extLst>
          </p:cNvPr>
          <p:cNvSpPr>
            <a:spLocks noGrp="1"/>
          </p:cNvSpPr>
          <p:nvPr>
            <p:ph type="body" sz="quarter" idx="11"/>
          </p:nvPr>
        </p:nvSpPr>
        <p:spPr>
          <a:xfrm>
            <a:off x="6248401" y="1736911"/>
            <a:ext cx="5105399" cy="4016153"/>
          </a:xfrm>
        </p:spPr>
        <p:txBody>
          <a:bodyPr>
            <a:normAutofit/>
          </a:bodyPr>
          <a:lstStyle>
            <a:lvl1pPr>
              <a:defRPr sz="2400"/>
            </a:lvl1pPr>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35" name="Straight Connector 34">
            <a:extLst>
              <a:ext uri="{FF2B5EF4-FFF2-40B4-BE49-F238E27FC236}">
                <a16:creationId xmlns:a16="http://schemas.microsoft.com/office/drawing/2014/main" id="{12941E1C-1C5C-45F7-A6DD-8CFECA98A23D}"/>
              </a:ext>
            </a:extLst>
          </p:cNvPr>
          <p:cNvCxnSpPr>
            <a:cxnSpLocks/>
          </p:cNvCxnSpPr>
          <p:nvPr userDrawn="1"/>
        </p:nvCxnSpPr>
        <p:spPr>
          <a:xfrm>
            <a:off x="6096000" y="1736911"/>
            <a:ext cx="0" cy="4016153"/>
          </a:xfrm>
          <a:prstGeom prst="line">
            <a:avLst/>
          </a:prstGeom>
          <a:ln w="38100">
            <a:solidFill>
              <a:srgbClr val="444E69"/>
            </a:solidFil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B447B039-923A-44FD-ACCF-78DE43429821}"/>
              </a:ext>
            </a:extLst>
          </p:cNvPr>
          <p:cNvSpPr>
            <a:spLocks noGrp="1"/>
          </p:cNvSpPr>
          <p:nvPr>
            <p:ph type="title" hasCustomPrompt="1"/>
          </p:nvPr>
        </p:nvSpPr>
        <p:spPr>
          <a:xfrm>
            <a:off x="838200" y="365126"/>
            <a:ext cx="10515600" cy="948612"/>
          </a:xfrm>
          <a:prstGeom prst="rect">
            <a:avLst/>
          </a:prstGeom>
        </p:spPr>
        <p:txBody>
          <a:bodyPr>
            <a:normAutofit/>
          </a:bodyPr>
          <a:lstStyle>
            <a:lvl1pPr>
              <a:defRPr sz="3200" b="0">
                <a:solidFill>
                  <a:srgbClr val="444E69"/>
                </a:solidFill>
                <a:latin typeface="Rockwell" panose="02060603020205020403" pitchFamily="18" charset="0"/>
              </a:defRPr>
            </a:lvl1pPr>
          </a:lstStyle>
          <a:p>
            <a:r>
              <a:rPr lang="en-US" dirty="0"/>
              <a:t>Title			</a:t>
            </a:r>
          </a:p>
        </p:txBody>
      </p:sp>
      <p:cxnSp>
        <p:nvCxnSpPr>
          <p:cNvPr id="12" name="Straight Connector 11">
            <a:extLst>
              <a:ext uri="{FF2B5EF4-FFF2-40B4-BE49-F238E27FC236}">
                <a16:creationId xmlns:a16="http://schemas.microsoft.com/office/drawing/2014/main" id="{B1CB5BF4-7900-43D5-9988-D3BA037BD997}"/>
              </a:ext>
            </a:extLst>
          </p:cNvPr>
          <p:cNvCxnSpPr>
            <a:cxnSpLocks/>
          </p:cNvCxnSpPr>
          <p:nvPr userDrawn="1"/>
        </p:nvCxnSpPr>
        <p:spPr>
          <a:xfrm>
            <a:off x="836141" y="1526490"/>
            <a:ext cx="10515600" cy="0"/>
          </a:xfrm>
          <a:prstGeom prst="line">
            <a:avLst/>
          </a:prstGeom>
          <a:ln w="28575">
            <a:solidFill>
              <a:srgbClr val="B8D63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1738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lumns - Picture and Copy">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F65460AA-96B2-4D74-BCD5-061F9A35B27E}"/>
              </a:ext>
            </a:extLst>
          </p:cNvPr>
          <p:cNvSpPr/>
          <p:nvPr userDrawn="1"/>
        </p:nvSpPr>
        <p:spPr>
          <a:xfrm>
            <a:off x="0" y="5953465"/>
            <a:ext cx="12192000" cy="924885"/>
          </a:xfrm>
          <a:prstGeom prst="rect">
            <a:avLst/>
          </a:prstGeom>
          <a:solidFill>
            <a:srgbClr val="444E69"/>
          </a:solidFill>
          <a:ln>
            <a:solidFill>
              <a:srgbClr val="444E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0DA5A2A4-A89F-47BC-9802-C4B8AF53BBB0}"/>
              </a:ext>
            </a:extLst>
          </p:cNvPr>
          <p:cNvSpPr/>
          <p:nvPr userDrawn="1"/>
        </p:nvSpPr>
        <p:spPr>
          <a:xfrm>
            <a:off x="0" y="5910934"/>
            <a:ext cx="12192000" cy="45719"/>
          </a:xfrm>
          <a:prstGeom prst="rect">
            <a:avLst/>
          </a:prstGeom>
          <a:solidFill>
            <a:srgbClr val="B8D637"/>
          </a:solidFill>
          <a:ln>
            <a:solidFill>
              <a:srgbClr val="B8D6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descr="A picture containing drawing, light&#10;&#10;Description automatically generated">
            <a:extLst>
              <a:ext uri="{FF2B5EF4-FFF2-40B4-BE49-F238E27FC236}">
                <a16:creationId xmlns:a16="http://schemas.microsoft.com/office/drawing/2014/main" id="{80CD1544-63A4-4083-A1E7-8153903CB11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8200" y="6169406"/>
            <a:ext cx="1077097" cy="428237"/>
          </a:xfrm>
          <a:prstGeom prst="rect">
            <a:avLst/>
          </a:prstGeom>
        </p:spPr>
      </p:pic>
      <p:sp>
        <p:nvSpPr>
          <p:cNvPr id="21" name="TextBox 20">
            <a:extLst>
              <a:ext uri="{FF2B5EF4-FFF2-40B4-BE49-F238E27FC236}">
                <a16:creationId xmlns:a16="http://schemas.microsoft.com/office/drawing/2014/main" id="{6AE1A3F2-2BA2-44DD-A79F-593ADAD98B92}"/>
              </a:ext>
            </a:extLst>
          </p:cNvPr>
          <p:cNvSpPr txBox="1"/>
          <p:nvPr userDrawn="1"/>
        </p:nvSpPr>
        <p:spPr>
          <a:xfrm>
            <a:off x="8587945" y="6279002"/>
            <a:ext cx="2887363"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  1-800-923-2504 | pursuitlending.com</a:t>
            </a:r>
          </a:p>
        </p:txBody>
      </p:sp>
      <p:cxnSp>
        <p:nvCxnSpPr>
          <p:cNvPr id="22" name="Straight Connector 21">
            <a:extLst>
              <a:ext uri="{FF2B5EF4-FFF2-40B4-BE49-F238E27FC236}">
                <a16:creationId xmlns:a16="http://schemas.microsoft.com/office/drawing/2014/main" id="{0A503FAD-E99A-4C10-ACC8-DB49741C701E}"/>
              </a:ext>
            </a:extLst>
          </p:cNvPr>
          <p:cNvCxnSpPr/>
          <p:nvPr userDrawn="1"/>
        </p:nvCxnSpPr>
        <p:spPr>
          <a:xfrm>
            <a:off x="6096000" y="1951081"/>
            <a:ext cx="0" cy="3720063"/>
          </a:xfrm>
          <a:prstGeom prst="line">
            <a:avLst/>
          </a:prstGeom>
          <a:ln w="38100">
            <a:solidFill>
              <a:srgbClr val="444E69"/>
            </a:solidFill>
          </a:ln>
        </p:spPr>
        <p:style>
          <a:lnRef idx="1">
            <a:schemeClr val="accent1"/>
          </a:lnRef>
          <a:fillRef idx="0">
            <a:schemeClr val="accent1"/>
          </a:fillRef>
          <a:effectRef idx="0">
            <a:schemeClr val="accent1"/>
          </a:effectRef>
          <a:fontRef idx="minor">
            <a:schemeClr val="tx1"/>
          </a:fontRef>
        </p:style>
      </p:cxnSp>
      <p:sp>
        <p:nvSpPr>
          <p:cNvPr id="10" name="Picture Placeholder 9">
            <a:extLst>
              <a:ext uri="{FF2B5EF4-FFF2-40B4-BE49-F238E27FC236}">
                <a16:creationId xmlns:a16="http://schemas.microsoft.com/office/drawing/2014/main" id="{5FC35261-EE63-416A-A870-71C71B595748}"/>
              </a:ext>
            </a:extLst>
          </p:cNvPr>
          <p:cNvSpPr>
            <a:spLocks noGrp="1"/>
          </p:cNvSpPr>
          <p:nvPr>
            <p:ph type="pic" sz="quarter" idx="10"/>
          </p:nvPr>
        </p:nvSpPr>
        <p:spPr>
          <a:xfrm>
            <a:off x="838199" y="1739243"/>
            <a:ext cx="5141913" cy="3978396"/>
          </a:xfrm>
        </p:spPr>
        <p:txBody>
          <a:bodyPr>
            <a:normAutofit/>
          </a:bodyPr>
          <a:lstStyle>
            <a:lvl1pPr>
              <a:defRPr sz="2400"/>
            </a:lvl1pPr>
          </a:lstStyle>
          <a:p>
            <a:endParaRPr lang="en-US" dirty="0"/>
          </a:p>
        </p:txBody>
      </p:sp>
      <p:sp>
        <p:nvSpPr>
          <p:cNvPr id="11" name="Title 1">
            <a:extLst>
              <a:ext uri="{FF2B5EF4-FFF2-40B4-BE49-F238E27FC236}">
                <a16:creationId xmlns:a16="http://schemas.microsoft.com/office/drawing/2014/main" id="{FC514165-1C37-4BCC-8687-3C0C6029530E}"/>
              </a:ext>
            </a:extLst>
          </p:cNvPr>
          <p:cNvSpPr>
            <a:spLocks noGrp="1"/>
          </p:cNvSpPr>
          <p:nvPr>
            <p:ph type="title" hasCustomPrompt="1"/>
          </p:nvPr>
        </p:nvSpPr>
        <p:spPr>
          <a:xfrm>
            <a:off x="838200" y="365126"/>
            <a:ext cx="10515600" cy="948612"/>
          </a:xfrm>
          <a:prstGeom prst="rect">
            <a:avLst/>
          </a:prstGeom>
        </p:spPr>
        <p:txBody>
          <a:bodyPr>
            <a:normAutofit/>
          </a:bodyPr>
          <a:lstStyle>
            <a:lvl1pPr>
              <a:defRPr sz="3200" b="0">
                <a:solidFill>
                  <a:srgbClr val="444E69"/>
                </a:solidFill>
                <a:latin typeface="Rockwell" panose="02060603020205020403" pitchFamily="18" charset="0"/>
              </a:defRPr>
            </a:lvl1pPr>
          </a:lstStyle>
          <a:p>
            <a:r>
              <a:rPr lang="en-US" dirty="0"/>
              <a:t>Title			</a:t>
            </a:r>
          </a:p>
        </p:txBody>
      </p:sp>
      <p:cxnSp>
        <p:nvCxnSpPr>
          <p:cNvPr id="12" name="Straight Connector 11">
            <a:extLst>
              <a:ext uri="{FF2B5EF4-FFF2-40B4-BE49-F238E27FC236}">
                <a16:creationId xmlns:a16="http://schemas.microsoft.com/office/drawing/2014/main" id="{C4F6AF42-4352-4F6D-980E-27DA32C96019}"/>
              </a:ext>
            </a:extLst>
          </p:cNvPr>
          <p:cNvCxnSpPr>
            <a:cxnSpLocks/>
          </p:cNvCxnSpPr>
          <p:nvPr userDrawn="1"/>
        </p:nvCxnSpPr>
        <p:spPr>
          <a:xfrm>
            <a:off x="836141" y="1526490"/>
            <a:ext cx="10515600" cy="0"/>
          </a:xfrm>
          <a:prstGeom prst="line">
            <a:avLst/>
          </a:prstGeom>
          <a:ln w="28575">
            <a:solidFill>
              <a:srgbClr val="B8D637"/>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4AA8C8EB-CEB6-42FA-B9A0-C56204E58557}"/>
              </a:ext>
            </a:extLst>
          </p:cNvPr>
          <p:cNvSpPr>
            <a:spLocks noGrp="1"/>
          </p:cNvSpPr>
          <p:nvPr>
            <p:ph type="body" sz="quarter" idx="11"/>
          </p:nvPr>
        </p:nvSpPr>
        <p:spPr>
          <a:xfrm>
            <a:off x="6253163" y="1719250"/>
            <a:ext cx="5099050" cy="3998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045482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lumns - Picture and Tabl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8612E45-9D4C-41FD-84D4-ACF7C0C92AC8}"/>
              </a:ext>
            </a:extLst>
          </p:cNvPr>
          <p:cNvSpPr/>
          <p:nvPr userDrawn="1"/>
        </p:nvSpPr>
        <p:spPr>
          <a:xfrm>
            <a:off x="0" y="5953465"/>
            <a:ext cx="12192000" cy="924885"/>
          </a:xfrm>
          <a:prstGeom prst="rect">
            <a:avLst/>
          </a:prstGeom>
          <a:solidFill>
            <a:srgbClr val="444E69"/>
          </a:solidFill>
          <a:ln>
            <a:solidFill>
              <a:srgbClr val="444E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8069E0B-C13D-4D12-BCE7-83D6CA1405F2}"/>
              </a:ext>
            </a:extLst>
          </p:cNvPr>
          <p:cNvSpPr/>
          <p:nvPr userDrawn="1"/>
        </p:nvSpPr>
        <p:spPr>
          <a:xfrm>
            <a:off x="0" y="5910934"/>
            <a:ext cx="12192000" cy="45719"/>
          </a:xfrm>
          <a:prstGeom prst="rect">
            <a:avLst/>
          </a:prstGeom>
          <a:solidFill>
            <a:srgbClr val="B8D637"/>
          </a:solidFill>
          <a:ln>
            <a:solidFill>
              <a:srgbClr val="B8D6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A picture containing drawing, light&#10;&#10;Description automatically generated">
            <a:extLst>
              <a:ext uri="{FF2B5EF4-FFF2-40B4-BE49-F238E27FC236}">
                <a16:creationId xmlns:a16="http://schemas.microsoft.com/office/drawing/2014/main" id="{87E3F3EF-47F6-454D-82F8-0D6A81CDA38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8200" y="6169406"/>
            <a:ext cx="1077097" cy="428237"/>
          </a:xfrm>
          <a:prstGeom prst="rect">
            <a:avLst/>
          </a:prstGeom>
        </p:spPr>
      </p:pic>
      <p:sp>
        <p:nvSpPr>
          <p:cNvPr id="16" name="TextBox 15">
            <a:extLst>
              <a:ext uri="{FF2B5EF4-FFF2-40B4-BE49-F238E27FC236}">
                <a16:creationId xmlns:a16="http://schemas.microsoft.com/office/drawing/2014/main" id="{121CE53E-3415-4F89-9A09-E766E2E210B4}"/>
              </a:ext>
            </a:extLst>
          </p:cNvPr>
          <p:cNvSpPr txBox="1"/>
          <p:nvPr userDrawn="1"/>
        </p:nvSpPr>
        <p:spPr>
          <a:xfrm>
            <a:off x="8587945" y="6279002"/>
            <a:ext cx="2887363"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  1-800-923-2504 | pursuitlending.com</a:t>
            </a:r>
          </a:p>
        </p:txBody>
      </p:sp>
      <p:sp>
        <p:nvSpPr>
          <p:cNvPr id="17" name="Picture Placeholder 9">
            <a:extLst>
              <a:ext uri="{FF2B5EF4-FFF2-40B4-BE49-F238E27FC236}">
                <a16:creationId xmlns:a16="http://schemas.microsoft.com/office/drawing/2014/main" id="{12339A7D-8344-4A6B-8AB7-FBB6B0B679F9}"/>
              </a:ext>
            </a:extLst>
          </p:cNvPr>
          <p:cNvSpPr>
            <a:spLocks noGrp="1"/>
          </p:cNvSpPr>
          <p:nvPr>
            <p:ph type="pic" sz="quarter" idx="10"/>
          </p:nvPr>
        </p:nvSpPr>
        <p:spPr>
          <a:xfrm>
            <a:off x="838199" y="1739243"/>
            <a:ext cx="5141913" cy="3978396"/>
          </a:xfrm>
        </p:spPr>
        <p:txBody>
          <a:bodyPr/>
          <a:lstStyle/>
          <a:p>
            <a:endParaRPr lang="en-US"/>
          </a:p>
        </p:txBody>
      </p:sp>
      <p:sp>
        <p:nvSpPr>
          <p:cNvPr id="19" name="Table Placeholder 31">
            <a:extLst>
              <a:ext uri="{FF2B5EF4-FFF2-40B4-BE49-F238E27FC236}">
                <a16:creationId xmlns:a16="http://schemas.microsoft.com/office/drawing/2014/main" id="{1D0E9671-E45A-41CB-A967-76C48AE0E11B}"/>
              </a:ext>
            </a:extLst>
          </p:cNvPr>
          <p:cNvSpPr>
            <a:spLocks noGrp="1"/>
          </p:cNvSpPr>
          <p:nvPr>
            <p:ph type="tbl" sz="quarter" idx="11"/>
          </p:nvPr>
        </p:nvSpPr>
        <p:spPr>
          <a:xfrm>
            <a:off x="6248400" y="1739243"/>
            <a:ext cx="5105400" cy="3978397"/>
          </a:xfrm>
        </p:spPr>
        <p:txBody>
          <a:bodyPr/>
          <a:lstStyle/>
          <a:p>
            <a:endParaRPr lang="en-US" dirty="0"/>
          </a:p>
        </p:txBody>
      </p:sp>
      <p:cxnSp>
        <p:nvCxnSpPr>
          <p:cNvPr id="20" name="Straight Connector 19">
            <a:extLst>
              <a:ext uri="{FF2B5EF4-FFF2-40B4-BE49-F238E27FC236}">
                <a16:creationId xmlns:a16="http://schemas.microsoft.com/office/drawing/2014/main" id="{7FA8E76D-BC9E-45A0-B2BC-42522F75C017}"/>
              </a:ext>
            </a:extLst>
          </p:cNvPr>
          <p:cNvCxnSpPr>
            <a:cxnSpLocks/>
          </p:cNvCxnSpPr>
          <p:nvPr userDrawn="1"/>
        </p:nvCxnSpPr>
        <p:spPr>
          <a:xfrm>
            <a:off x="6096000" y="1739243"/>
            <a:ext cx="0" cy="3978396"/>
          </a:xfrm>
          <a:prstGeom prst="line">
            <a:avLst/>
          </a:prstGeom>
          <a:ln w="38100">
            <a:solidFill>
              <a:srgbClr val="444E69"/>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B2F9968F-8926-44BB-97B1-84ADC396D1AD}"/>
              </a:ext>
            </a:extLst>
          </p:cNvPr>
          <p:cNvSpPr>
            <a:spLocks noGrp="1"/>
          </p:cNvSpPr>
          <p:nvPr>
            <p:ph type="title" hasCustomPrompt="1"/>
          </p:nvPr>
        </p:nvSpPr>
        <p:spPr>
          <a:xfrm>
            <a:off x="838200" y="365126"/>
            <a:ext cx="10515600" cy="948612"/>
          </a:xfrm>
          <a:prstGeom prst="rect">
            <a:avLst/>
          </a:prstGeom>
        </p:spPr>
        <p:txBody>
          <a:bodyPr>
            <a:normAutofit/>
          </a:bodyPr>
          <a:lstStyle>
            <a:lvl1pPr>
              <a:defRPr sz="3200" b="0">
                <a:solidFill>
                  <a:srgbClr val="444E69"/>
                </a:solidFill>
                <a:latin typeface="Rockwell" panose="02060603020205020403" pitchFamily="18" charset="0"/>
              </a:defRPr>
            </a:lvl1pPr>
          </a:lstStyle>
          <a:p>
            <a:r>
              <a:rPr lang="en-US" dirty="0"/>
              <a:t>Title			</a:t>
            </a:r>
          </a:p>
        </p:txBody>
      </p:sp>
      <p:cxnSp>
        <p:nvCxnSpPr>
          <p:cNvPr id="11" name="Straight Connector 10">
            <a:extLst>
              <a:ext uri="{FF2B5EF4-FFF2-40B4-BE49-F238E27FC236}">
                <a16:creationId xmlns:a16="http://schemas.microsoft.com/office/drawing/2014/main" id="{C3397112-09AA-4CEC-A143-406FC335B2EE}"/>
              </a:ext>
            </a:extLst>
          </p:cNvPr>
          <p:cNvCxnSpPr>
            <a:cxnSpLocks/>
          </p:cNvCxnSpPr>
          <p:nvPr userDrawn="1"/>
        </p:nvCxnSpPr>
        <p:spPr>
          <a:xfrm>
            <a:off x="836141" y="1526490"/>
            <a:ext cx="10515600" cy="0"/>
          </a:xfrm>
          <a:prstGeom prst="line">
            <a:avLst/>
          </a:prstGeom>
          <a:ln w="28575">
            <a:solidFill>
              <a:srgbClr val="B8D63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33590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E929405-ED58-4D2B-B699-CAE134D4BE5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3F44A20-4B54-4149-9EAA-002783C10D7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DD7A22B-7FF6-4BF6-938F-65F4D484147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DE403D-38C2-41CC-8F8C-96C6D5001C12}" type="datetimeFigureOut">
              <a:rPr lang="en-US" smtClean="0"/>
              <a:t>6/9/2020</a:t>
            </a:fld>
            <a:endParaRPr lang="en-US"/>
          </a:p>
        </p:txBody>
      </p:sp>
      <p:sp>
        <p:nvSpPr>
          <p:cNvPr id="5" name="Footer Placeholder 4">
            <a:extLst>
              <a:ext uri="{FF2B5EF4-FFF2-40B4-BE49-F238E27FC236}">
                <a16:creationId xmlns:a16="http://schemas.microsoft.com/office/drawing/2014/main" id="{294F1B48-30FF-48D5-91B6-82BDEF1EB70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AC9C052-F012-43D4-A023-4E178374D85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846319-60C9-43FF-8428-84E5C24DB596}" type="slidenum">
              <a:rPr lang="en-US" smtClean="0"/>
              <a:t>‹#›</a:t>
            </a:fld>
            <a:endParaRPr lang="en-US"/>
          </a:p>
        </p:txBody>
      </p:sp>
    </p:spTree>
    <p:extLst>
      <p:ext uri="{BB962C8B-B14F-4D97-AF65-F5344CB8AC3E}">
        <p14:creationId xmlns:p14="http://schemas.microsoft.com/office/powerpoint/2010/main" val="40324081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62" r:id="rId4"/>
    <p:sldLayoutId id="2147483655" r:id="rId5"/>
    <p:sldLayoutId id="2147483666" r:id="rId6"/>
    <p:sldLayoutId id="2147483664" r:id="rId7"/>
    <p:sldLayoutId id="2147483665" r:id="rId8"/>
    <p:sldLayoutId id="2147483652"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hyperlink" Target="http://www.pursuitlending.com/pppapply"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1.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351A1B-153D-425F-91DB-8B637A5B8382}"/>
              </a:ext>
            </a:extLst>
          </p:cNvPr>
          <p:cNvSpPr>
            <a:spLocks noGrp="1"/>
          </p:cNvSpPr>
          <p:nvPr>
            <p:ph type="title"/>
          </p:nvPr>
        </p:nvSpPr>
        <p:spPr/>
        <p:txBody>
          <a:bodyPr>
            <a:normAutofit fontScale="90000"/>
          </a:bodyPr>
          <a:lstStyle/>
          <a:p>
            <a:r>
              <a:rPr lang="en-US" b="1" dirty="0"/>
              <a:t>PPP Loan Program Updates: </a:t>
            </a:r>
            <a:br>
              <a:rPr lang="en-US" b="1" dirty="0"/>
            </a:br>
            <a:r>
              <a:rPr lang="en-US" dirty="0"/>
              <a:t>What You Need to Know About the </a:t>
            </a:r>
            <a:br>
              <a:rPr lang="en-US" dirty="0"/>
            </a:br>
            <a:r>
              <a:rPr lang="en-US" dirty="0"/>
              <a:t>New Forgiveness Rules</a:t>
            </a:r>
          </a:p>
        </p:txBody>
      </p:sp>
    </p:spTree>
    <p:extLst>
      <p:ext uri="{BB962C8B-B14F-4D97-AF65-F5344CB8AC3E}">
        <p14:creationId xmlns:p14="http://schemas.microsoft.com/office/powerpoint/2010/main" val="16542846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231FF8-DB88-412B-8C25-A7C0FAEA525C}"/>
              </a:ext>
            </a:extLst>
          </p:cNvPr>
          <p:cNvSpPr>
            <a:spLocks noGrp="1"/>
          </p:cNvSpPr>
          <p:nvPr>
            <p:ph type="title"/>
          </p:nvPr>
        </p:nvSpPr>
        <p:spPr/>
        <p:txBody>
          <a:bodyPr/>
          <a:lstStyle/>
          <a:p>
            <a:r>
              <a:rPr lang="en-US" dirty="0"/>
              <a:t>Pursuit’s goals for loan forgiveness</a:t>
            </a:r>
          </a:p>
        </p:txBody>
      </p:sp>
      <p:sp>
        <p:nvSpPr>
          <p:cNvPr id="3" name="Content Placeholder 2">
            <a:extLst>
              <a:ext uri="{FF2B5EF4-FFF2-40B4-BE49-F238E27FC236}">
                <a16:creationId xmlns:a16="http://schemas.microsoft.com/office/drawing/2014/main" id="{E0D47428-5007-4C03-9476-EB353F0135BE}"/>
              </a:ext>
            </a:extLst>
          </p:cNvPr>
          <p:cNvSpPr>
            <a:spLocks noGrp="1"/>
          </p:cNvSpPr>
          <p:nvPr>
            <p:ph idx="1"/>
          </p:nvPr>
        </p:nvSpPr>
        <p:spPr/>
        <p:txBody>
          <a:bodyPr/>
          <a:lstStyle/>
          <a:p>
            <a:pPr marL="342900" indent="-342900">
              <a:buFont typeface="Arial" panose="020B0604020202020204" pitchFamily="34" charset="0"/>
              <a:buChar char="•"/>
            </a:pPr>
            <a:r>
              <a:rPr lang="en-US" dirty="0"/>
              <a:t>We will proceed cautiously to maximize the forgiveness and minimize the level of difficulty in obtaining this forgiveness.</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We will provide updated guidance and information as it becomes available from SBA to ensure you can maximize your loan forgiveness. </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We will attempt to make the forgiveness process application and process as painless as possible so you can focus on running your business. </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7857188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7D989-FE5A-422E-898A-C6388FECA15F}"/>
              </a:ext>
            </a:extLst>
          </p:cNvPr>
          <p:cNvSpPr>
            <a:spLocks noGrp="1"/>
          </p:cNvSpPr>
          <p:nvPr>
            <p:ph type="title"/>
          </p:nvPr>
        </p:nvSpPr>
        <p:spPr>
          <a:xfrm>
            <a:off x="838200" y="2302488"/>
            <a:ext cx="10515600" cy="1325563"/>
          </a:xfrm>
        </p:spPr>
        <p:txBody>
          <a:bodyPr/>
          <a:lstStyle/>
          <a:p>
            <a:r>
              <a:rPr lang="en-US" dirty="0"/>
              <a:t>Apply for a PPP loan today! </a:t>
            </a:r>
          </a:p>
        </p:txBody>
      </p:sp>
      <p:pic>
        <p:nvPicPr>
          <p:cNvPr id="4" name="Picture 3" descr="A picture containing drawing&#10;&#10;Description automatically generated">
            <a:extLst>
              <a:ext uri="{FF2B5EF4-FFF2-40B4-BE49-F238E27FC236}">
                <a16:creationId xmlns:a16="http://schemas.microsoft.com/office/drawing/2014/main" id="{A3A55FD0-CF26-4E11-BE49-0CEE7F9BB0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58763" y="1122458"/>
            <a:ext cx="642310" cy="986404"/>
          </a:xfrm>
          <a:prstGeom prst="rect">
            <a:avLst/>
          </a:prstGeom>
        </p:spPr>
      </p:pic>
      <p:sp>
        <p:nvSpPr>
          <p:cNvPr id="5" name="Title 1">
            <a:extLst>
              <a:ext uri="{FF2B5EF4-FFF2-40B4-BE49-F238E27FC236}">
                <a16:creationId xmlns:a16="http://schemas.microsoft.com/office/drawing/2014/main" id="{6BB444CD-02BC-44EA-B415-3FB604E681FA}"/>
              </a:ext>
            </a:extLst>
          </p:cNvPr>
          <p:cNvSpPr txBox="1">
            <a:spLocks/>
          </p:cNvSpPr>
          <p:nvPr/>
        </p:nvSpPr>
        <p:spPr>
          <a:xfrm>
            <a:off x="838200" y="3628051"/>
            <a:ext cx="1051560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600" b="0" kern="1200">
                <a:solidFill>
                  <a:schemeClr val="tx1"/>
                </a:solidFill>
                <a:latin typeface="Rockwell" panose="02060603020205020403" pitchFamily="18" charset="0"/>
                <a:ea typeface="+mj-ea"/>
                <a:cs typeface="+mj-cs"/>
              </a:defRPr>
            </a:lvl1pPr>
          </a:lstStyle>
          <a:p>
            <a:r>
              <a:rPr lang="en-US" sz="2400" dirty="0">
                <a:latin typeface="+mn-lt"/>
                <a:hlinkClick r:id="rId4"/>
              </a:rPr>
              <a:t>www.pursuitlending.com/pppapply</a:t>
            </a:r>
            <a:r>
              <a:rPr lang="en-US" sz="2400" dirty="0">
                <a:latin typeface="+mn-lt"/>
              </a:rPr>
              <a:t> </a:t>
            </a:r>
          </a:p>
        </p:txBody>
      </p:sp>
    </p:spTree>
    <p:extLst>
      <p:ext uri="{BB962C8B-B14F-4D97-AF65-F5344CB8AC3E}">
        <p14:creationId xmlns:p14="http://schemas.microsoft.com/office/powerpoint/2010/main" val="34133621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7132756-EAD2-467B-AC61-4B332F5B29C6}"/>
              </a:ext>
            </a:extLst>
          </p:cNvPr>
          <p:cNvSpPr>
            <a:spLocks noGrp="1"/>
          </p:cNvSpPr>
          <p:nvPr>
            <p:ph idx="1"/>
          </p:nvPr>
        </p:nvSpPr>
        <p:spPr/>
        <p:txBody>
          <a:bodyPr/>
          <a:lstStyle/>
          <a:p>
            <a:r>
              <a:rPr lang="en-US" dirty="0"/>
              <a:t>Who is Pursuit and what is our relationship with SBA?</a:t>
            </a:r>
          </a:p>
          <a:p>
            <a:pPr marL="0" indent="0">
              <a:buNone/>
            </a:pPr>
            <a:endParaRPr lang="en-US" dirty="0"/>
          </a:p>
          <a:p>
            <a:r>
              <a:rPr lang="en-US" dirty="0"/>
              <a:t>What is the Paycheck Protection Program (PPP) and how can my business benefit?</a:t>
            </a:r>
          </a:p>
          <a:p>
            <a:pPr marL="0" indent="0">
              <a:buNone/>
            </a:pPr>
            <a:endParaRPr lang="en-US" dirty="0"/>
          </a:p>
          <a:p>
            <a:r>
              <a:rPr lang="en-US" dirty="0"/>
              <a:t>How will changes to the loan forgiveness aspect of the program benefit my business?</a:t>
            </a:r>
          </a:p>
          <a:p>
            <a:endParaRPr lang="en-US" dirty="0"/>
          </a:p>
          <a:p>
            <a:r>
              <a:rPr lang="en-US" dirty="0"/>
              <a:t>How do I apply for a PPP loan through Pursuit?</a:t>
            </a:r>
          </a:p>
        </p:txBody>
      </p:sp>
      <p:sp>
        <p:nvSpPr>
          <p:cNvPr id="2" name="Title 1">
            <a:extLst>
              <a:ext uri="{FF2B5EF4-FFF2-40B4-BE49-F238E27FC236}">
                <a16:creationId xmlns:a16="http://schemas.microsoft.com/office/drawing/2014/main" id="{83F167D3-45CC-46C7-B917-41FA72C67F58}"/>
              </a:ext>
            </a:extLst>
          </p:cNvPr>
          <p:cNvSpPr>
            <a:spLocks noGrp="1"/>
          </p:cNvSpPr>
          <p:nvPr>
            <p:ph type="title"/>
          </p:nvPr>
        </p:nvSpPr>
        <p:spPr>
          <a:xfrm>
            <a:off x="838200" y="365125"/>
            <a:ext cx="10515600" cy="1325563"/>
          </a:xfrm>
        </p:spPr>
        <p:txBody>
          <a:bodyPr/>
          <a:lstStyle/>
          <a:p>
            <a:r>
              <a:rPr lang="en-US"/>
              <a:t>What we’ll cover		</a:t>
            </a:r>
            <a:endParaRPr lang="en-US" dirty="0"/>
          </a:p>
        </p:txBody>
      </p:sp>
    </p:spTree>
    <p:extLst>
      <p:ext uri="{BB962C8B-B14F-4D97-AF65-F5344CB8AC3E}">
        <p14:creationId xmlns:p14="http://schemas.microsoft.com/office/powerpoint/2010/main" val="23656581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BD6A06-D32B-48C5-A9AC-D8B216F3B704}"/>
              </a:ext>
            </a:extLst>
          </p:cNvPr>
          <p:cNvSpPr>
            <a:spLocks noGrp="1"/>
          </p:cNvSpPr>
          <p:nvPr>
            <p:ph type="title"/>
          </p:nvPr>
        </p:nvSpPr>
        <p:spPr>
          <a:xfrm>
            <a:off x="5962389" y="1000047"/>
            <a:ext cx="5717086" cy="806567"/>
          </a:xfrm>
        </p:spPr>
        <p:txBody>
          <a:bodyPr/>
          <a:lstStyle/>
          <a:p>
            <a:pPr algn="l"/>
            <a:r>
              <a:rPr lang="en-US" dirty="0"/>
              <a:t>About us</a:t>
            </a:r>
          </a:p>
        </p:txBody>
      </p:sp>
      <p:sp>
        <p:nvSpPr>
          <p:cNvPr id="9" name="TextBox 8">
            <a:extLst>
              <a:ext uri="{FF2B5EF4-FFF2-40B4-BE49-F238E27FC236}">
                <a16:creationId xmlns:a16="http://schemas.microsoft.com/office/drawing/2014/main" id="{B8715589-151B-4333-967D-9D7228718DE3}"/>
              </a:ext>
            </a:extLst>
          </p:cNvPr>
          <p:cNvSpPr txBox="1"/>
          <p:nvPr/>
        </p:nvSpPr>
        <p:spPr>
          <a:xfrm>
            <a:off x="5962389" y="2066794"/>
            <a:ext cx="5574082" cy="3785652"/>
          </a:xfrm>
          <a:prstGeom prst="rect">
            <a:avLst/>
          </a:prstGeom>
          <a:noFill/>
        </p:spPr>
        <p:txBody>
          <a:bodyPr wrap="square" rtlCol="0">
            <a:spAutoFit/>
          </a:bodyPr>
          <a:lstStyle/>
          <a:p>
            <a:pPr marL="342900" indent="-342900">
              <a:buFont typeface="Arial" panose="020B0604020202020204" pitchFamily="34" charset="0"/>
              <a:buChar char="•"/>
            </a:pPr>
            <a:r>
              <a:rPr lang="en-US" sz="2400" dirty="0"/>
              <a:t>Community-focused lender 100% invested in our borrowers’ success</a:t>
            </a:r>
          </a:p>
          <a:p>
            <a:pPr marL="342900" indent="-342900">
              <a:buFont typeface="Arial" panose="020B0604020202020204" pitchFamily="34" charset="0"/>
              <a:buChar char="•"/>
            </a:pPr>
            <a:r>
              <a:rPr lang="en-US" sz="2400" dirty="0"/>
              <a:t>65+ year history of offering innovative lending solutions to help business owners achieve their dreams</a:t>
            </a:r>
          </a:p>
          <a:p>
            <a:pPr marL="342900" indent="-342900">
              <a:buFont typeface="Arial" panose="020B0604020202020204" pitchFamily="34" charset="0"/>
              <a:buChar char="•"/>
            </a:pPr>
            <a:r>
              <a:rPr lang="en-US" sz="2400" dirty="0"/>
              <a:t>Provides a streamlined path to business funding—borrowers can directly access 15+ loan programs through a single lender</a:t>
            </a:r>
          </a:p>
        </p:txBody>
      </p:sp>
      <p:pic>
        <p:nvPicPr>
          <p:cNvPr id="11" name="Picture 10" descr="A picture containing food&#10;&#10;Description automatically generated">
            <a:extLst>
              <a:ext uri="{FF2B5EF4-FFF2-40B4-BE49-F238E27FC236}">
                <a16:creationId xmlns:a16="http://schemas.microsoft.com/office/drawing/2014/main" id="{3B91EE16-8683-44A9-AB72-F3785C50A2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3741" y="450937"/>
            <a:ext cx="2591493" cy="1293550"/>
          </a:xfrm>
          <a:prstGeom prst="rect">
            <a:avLst/>
          </a:prstGeom>
        </p:spPr>
      </p:pic>
      <p:pic>
        <p:nvPicPr>
          <p:cNvPr id="4" name="Picture 3" descr="A person looking at the camera&#10;&#10;Description automatically generated">
            <a:extLst>
              <a:ext uri="{FF2B5EF4-FFF2-40B4-BE49-F238E27FC236}">
                <a16:creationId xmlns:a16="http://schemas.microsoft.com/office/drawing/2014/main" id="{2CC3AF24-C6EF-498E-9AE8-74EB1987AA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972" y="0"/>
            <a:ext cx="5562408" cy="6858000"/>
          </a:xfrm>
          <a:prstGeom prst="rect">
            <a:avLst/>
          </a:prstGeom>
        </p:spPr>
      </p:pic>
    </p:spTree>
    <p:extLst>
      <p:ext uri="{BB962C8B-B14F-4D97-AF65-F5344CB8AC3E}">
        <p14:creationId xmlns:p14="http://schemas.microsoft.com/office/powerpoint/2010/main" val="12720340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9F44A-9747-44B0-810E-F630AE428BE4}"/>
              </a:ext>
            </a:extLst>
          </p:cNvPr>
          <p:cNvSpPr>
            <a:spLocks noGrp="1"/>
          </p:cNvSpPr>
          <p:nvPr>
            <p:ph type="title"/>
          </p:nvPr>
        </p:nvSpPr>
        <p:spPr/>
        <p:txBody>
          <a:bodyPr/>
          <a:lstStyle/>
          <a:p>
            <a:r>
              <a:rPr lang="en-US" dirty="0"/>
              <a:t>Pursuit and the Small Business Administration (SBA)</a:t>
            </a:r>
          </a:p>
        </p:txBody>
      </p:sp>
      <p:pic>
        <p:nvPicPr>
          <p:cNvPr id="7" name="Picture 6" descr="A picture containing food&#10;&#10;Description automatically generated">
            <a:extLst>
              <a:ext uri="{FF2B5EF4-FFF2-40B4-BE49-F238E27FC236}">
                <a16:creationId xmlns:a16="http://schemas.microsoft.com/office/drawing/2014/main" id="{F81770AB-2F29-4F4B-A916-4DA04E0CA7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6003" y="2438426"/>
            <a:ext cx="3927796" cy="1564933"/>
          </a:xfrm>
          <a:prstGeom prst="rect">
            <a:avLst/>
          </a:prstGeom>
        </p:spPr>
      </p:pic>
      <p:pic>
        <p:nvPicPr>
          <p:cNvPr id="1026" name="Picture 2" descr="sba-logo-new | WEDC">
            <a:extLst>
              <a:ext uri="{FF2B5EF4-FFF2-40B4-BE49-F238E27FC236}">
                <a16:creationId xmlns:a16="http://schemas.microsoft.com/office/drawing/2014/main" id="{E30097C7-399A-4F96-A78C-A5285783850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53275" y="2271824"/>
            <a:ext cx="2381250" cy="29670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12042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423ADB-9C29-4D6D-A984-3AA52527BA62}"/>
              </a:ext>
            </a:extLst>
          </p:cNvPr>
          <p:cNvSpPr>
            <a:spLocks noGrp="1"/>
          </p:cNvSpPr>
          <p:nvPr>
            <p:ph type="title"/>
          </p:nvPr>
        </p:nvSpPr>
        <p:spPr/>
        <p:txBody>
          <a:bodyPr/>
          <a:lstStyle/>
          <a:p>
            <a:r>
              <a:rPr lang="en-US" dirty="0"/>
              <a:t>Pursuit’s advice to business owners</a:t>
            </a:r>
          </a:p>
        </p:txBody>
      </p:sp>
      <p:sp>
        <p:nvSpPr>
          <p:cNvPr id="3" name="Content Placeholder 2">
            <a:extLst>
              <a:ext uri="{FF2B5EF4-FFF2-40B4-BE49-F238E27FC236}">
                <a16:creationId xmlns:a16="http://schemas.microsoft.com/office/drawing/2014/main" id="{C2DD2EF8-E917-41BC-99FC-6A27DDF0DAE3}"/>
              </a:ext>
            </a:extLst>
          </p:cNvPr>
          <p:cNvSpPr>
            <a:spLocks noGrp="1"/>
          </p:cNvSpPr>
          <p:nvPr>
            <p:ph idx="1"/>
          </p:nvPr>
        </p:nvSpPr>
        <p:spPr/>
        <p:txBody>
          <a:bodyPr/>
          <a:lstStyle/>
          <a:p>
            <a:pPr marL="342900" indent="-342900">
              <a:buFont typeface="Arial" panose="020B0604020202020204" pitchFamily="34" charset="0"/>
              <a:buChar char="•"/>
            </a:pPr>
            <a:r>
              <a:rPr lang="en-US" dirty="0"/>
              <a:t>Do not panic! Be patient!</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The rules around loan forgiveness have evolved over the past few weeks to benefit small business owners. Pay attention to updated guidance which may be beneficial.</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There are no “experts” with more knowledge about PPP – be careful incurring additional expenses with third party “experts” who claim that they can assist in your forgiveness application. </a:t>
            </a:r>
          </a:p>
        </p:txBody>
      </p:sp>
    </p:spTree>
    <p:extLst>
      <p:ext uri="{BB962C8B-B14F-4D97-AF65-F5344CB8AC3E}">
        <p14:creationId xmlns:p14="http://schemas.microsoft.com/office/powerpoint/2010/main" val="26740208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14DB4-25C4-4882-874F-CDF0B6CABE0D}"/>
              </a:ext>
            </a:extLst>
          </p:cNvPr>
          <p:cNvSpPr>
            <a:spLocks noGrp="1"/>
          </p:cNvSpPr>
          <p:nvPr>
            <p:ph type="title"/>
          </p:nvPr>
        </p:nvSpPr>
        <p:spPr/>
        <p:txBody>
          <a:bodyPr/>
          <a:lstStyle/>
          <a:p>
            <a:r>
              <a:rPr lang="en-US" dirty="0"/>
              <a:t>What is the Paycheck Protection Program (PPP)?</a:t>
            </a:r>
          </a:p>
        </p:txBody>
      </p:sp>
      <p:pic>
        <p:nvPicPr>
          <p:cNvPr id="7" name="Picture 6" descr="A close up of a logo&#10;&#10;Description automatically generated">
            <a:extLst>
              <a:ext uri="{FF2B5EF4-FFF2-40B4-BE49-F238E27FC236}">
                <a16:creationId xmlns:a16="http://schemas.microsoft.com/office/drawing/2014/main" id="{14DDD283-3D58-4FFD-83B7-24D2B428CB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40193" y="1946651"/>
            <a:ext cx="2276475" cy="2286000"/>
          </a:xfrm>
          <a:prstGeom prst="rect">
            <a:avLst/>
          </a:prstGeom>
        </p:spPr>
      </p:pic>
      <p:pic>
        <p:nvPicPr>
          <p:cNvPr id="9" name="Picture 8" descr="A picture containing game&#10;&#10;Description automatically generated">
            <a:extLst>
              <a:ext uri="{FF2B5EF4-FFF2-40B4-BE49-F238E27FC236}">
                <a16:creationId xmlns:a16="http://schemas.microsoft.com/office/drawing/2014/main" id="{E50951A6-77BF-4B11-B151-14E6EA6C21E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200" y="1722233"/>
            <a:ext cx="2734836" cy="2734836"/>
          </a:xfrm>
          <a:prstGeom prst="rect">
            <a:avLst/>
          </a:prstGeom>
        </p:spPr>
      </p:pic>
      <p:pic>
        <p:nvPicPr>
          <p:cNvPr id="11" name="Picture 10" descr="A close up of a sign&#10;&#10;Description automatically generated">
            <a:extLst>
              <a:ext uri="{FF2B5EF4-FFF2-40B4-BE49-F238E27FC236}">
                <a16:creationId xmlns:a16="http://schemas.microsoft.com/office/drawing/2014/main" id="{A78EA188-1B38-4674-AD36-B07A725E60A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21125" y="2086849"/>
            <a:ext cx="2281228" cy="2286000"/>
          </a:xfrm>
          <a:prstGeom prst="rect">
            <a:avLst/>
          </a:prstGeom>
        </p:spPr>
      </p:pic>
      <p:sp>
        <p:nvSpPr>
          <p:cNvPr id="12" name="TextBox 11">
            <a:extLst>
              <a:ext uri="{FF2B5EF4-FFF2-40B4-BE49-F238E27FC236}">
                <a16:creationId xmlns:a16="http://schemas.microsoft.com/office/drawing/2014/main" id="{407812CF-FDCB-4C27-B534-F16CCE29D4AD}"/>
              </a:ext>
            </a:extLst>
          </p:cNvPr>
          <p:cNvSpPr txBox="1"/>
          <p:nvPr/>
        </p:nvSpPr>
        <p:spPr>
          <a:xfrm>
            <a:off x="838201" y="4476750"/>
            <a:ext cx="2495550" cy="830997"/>
          </a:xfrm>
          <a:prstGeom prst="rect">
            <a:avLst/>
          </a:prstGeom>
          <a:noFill/>
        </p:spPr>
        <p:txBody>
          <a:bodyPr wrap="square" rtlCol="0">
            <a:spAutoFit/>
          </a:bodyPr>
          <a:lstStyle/>
          <a:p>
            <a:pPr algn="ctr"/>
            <a:r>
              <a:rPr lang="en-US" sz="2400" b="1" dirty="0">
                <a:solidFill>
                  <a:schemeClr val="accent1"/>
                </a:solidFill>
              </a:rPr>
              <a:t>SBA-facilitated forgivable loan</a:t>
            </a:r>
          </a:p>
        </p:txBody>
      </p:sp>
      <p:sp>
        <p:nvSpPr>
          <p:cNvPr id="13" name="TextBox 12">
            <a:extLst>
              <a:ext uri="{FF2B5EF4-FFF2-40B4-BE49-F238E27FC236}">
                <a16:creationId xmlns:a16="http://schemas.microsoft.com/office/drawing/2014/main" id="{5890E194-9717-4CB0-A887-BC9D4071DF5F}"/>
              </a:ext>
            </a:extLst>
          </p:cNvPr>
          <p:cNvSpPr txBox="1"/>
          <p:nvPr/>
        </p:nvSpPr>
        <p:spPr>
          <a:xfrm>
            <a:off x="4705351" y="4495799"/>
            <a:ext cx="2495550" cy="1200329"/>
          </a:xfrm>
          <a:prstGeom prst="rect">
            <a:avLst/>
          </a:prstGeom>
          <a:noFill/>
        </p:spPr>
        <p:txBody>
          <a:bodyPr wrap="square" rtlCol="0">
            <a:spAutoFit/>
          </a:bodyPr>
          <a:lstStyle/>
          <a:p>
            <a:pPr algn="ctr"/>
            <a:r>
              <a:rPr lang="en-US" sz="2400" b="1" dirty="0">
                <a:solidFill>
                  <a:schemeClr val="accent1"/>
                </a:solidFill>
              </a:rPr>
              <a:t>Amount = 2.5x your average monthly payroll</a:t>
            </a:r>
          </a:p>
        </p:txBody>
      </p:sp>
      <p:sp>
        <p:nvSpPr>
          <p:cNvPr id="14" name="TextBox 13">
            <a:extLst>
              <a:ext uri="{FF2B5EF4-FFF2-40B4-BE49-F238E27FC236}">
                <a16:creationId xmlns:a16="http://schemas.microsoft.com/office/drawing/2014/main" id="{5E2287DD-2984-451D-8DD8-38EB96B675A0}"/>
              </a:ext>
            </a:extLst>
          </p:cNvPr>
          <p:cNvSpPr txBox="1"/>
          <p:nvPr/>
        </p:nvSpPr>
        <p:spPr>
          <a:xfrm>
            <a:off x="8221104" y="4495799"/>
            <a:ext cx="2495550" cy="1200329"/>
          </a:xfrm>
          <a:prstGeom prst="rect">
            <a:avLst/>
          </a:prstGeom>
          <a:noFill/>
        </p:spPr>
        <p:txBody>
          <a:bodyPr wrap="square" rtlCol="0">
            <a:spAutoFit/>
          </a:bodyPr>
          <a:lstStyle/>
          <a:p>
            <a:pPr algn="ctr"/>
            <a:r>
              <a:rPr lang="en-US" sz="2400" b="1" dirty="0">
                <a:solidFill>
                  <a:schemeClr val="accent1"/>
                </a:solidFill>
              </a:rPr>
              <a:t>Applications accepted through 6/30</a:t>
            </a:r>
          </a:p>
        </p:txBody>
      </p:sp>
    </p:spTree>
    <p:extLst>
      <p:ext uri="{BB962C8B-B14F-4D97-AF65-F5344CB8AC3E}">
        <p14:creationId xmlns:p14="http://schemas.microsoft.com/office/powerpoint/2010/main" val="17231635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61B34E-88DF-453E-B047-2FF466502DED}"/>
              </a:ext>
            </a:extLst>
          </p:cNvPr>
          <p:cNvSpPr>
            <a:spLocks noGrp="1"/>
          </p:cNvSpPr>
          <p:nvPr>
            <p:ph type="title"/>
          </p:nvPr>
        </p:nvSpPr>
        <p:spPr/>
        <p:txBody>
          <a:bodyPr/>
          <a:lstStyle/>
          <a:p>
            <a:r>
              <a:rPr lang="en-US" dirty="0"/>
              <a:t>Changes to the loan forgiveness regulations</a:t>
            </a:r>
          </a:p>
        </p:txBody>
      </p:sp>
      <p:sp>
        <p:nvSpPr>
          <p:cNvPr id="3" name="Content Placeholder 2">
            <a:extLst>
              <a:ext uri="{FF2B5EF4-FFF2-40B4-BE49-F238E27FC236}">
                <a16:creationId xmlns:a16="http://schemas.microsoft.com/office/drawing/2014/main" id="{C1D55C4B-4010-4351-873A-D546E2697195}"/>
              </a:ext>
            </a:extLst>
          </p:cNvPr>
          <p:cNvSpPr>
            <a:spLocks noGrp="1"/>
          </p:cNvSpPr>
          <p:nvPr>
            <p:ph idx="1"/>
          </p:nvPr>
        </p:nvSpPr>
        <p:spPr/>
        <p:txBody>
          <a:bodyPr/>
          <a:lstStyle/>
          <a:p>
            <a:pPr marL="342900" indent="-342900">
              <a:buFont typeface="Arial" panose="020B0604020202020204" pitchFamily="34" charset="0"/>
              <a:buChar char="•"/>
            </a:pPr>
            <a:r>
              <a:rPr lang="en-US" dirty="0"/>
              <a:t>On June 5</a:t>
            </a:r>
            <a:r>
              <a:rPr lang="en-US" baseline="30000" dirty="0"/>
              <a:t>th</a:t>
            </a:r>
            <a:r>
              <a:rPr lang="en-US" dirty="0"/>
              <a:t>, the Paycheck Protection Program Flexibility Act was signed into law which provides businesses with more time and flexibility to obtain loan forgiveness on their PPP loan. </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If you obtain a PPP loan through Pursuit, you will receive periodic updates to remind you to upload necessary documents throughout your forgiveness period. We will also keep you informed of any program updates or further guidance provided by SBA.</a:t>
            </a:r>
          </a:p>
        </p:txBody>
      </p:sp>
    </p:spTree>
    <p:extLst>
      <p:ext uri="{BB962C8B-B14F-4D97-AF65-F5344CB8AC3E}">
        <p14:creationId xmlns:p14="http://schemas.microsoft.com/office/powerpoint/2010/main" val="20981664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E5D688-EAD6-426F-98FB-F19069C3F233}"/>
              </a:ext>
            </a:extLst>
          </p:cNvPr>
          <p:cNvSpPr>
            <a:spLocks noGrp="1"/>
          </p:cNvSpPr>
          <p:nvPr>
            <p:ph type="title"/>
          </p:nvPr>
        </p:nvSpPr>
        <p:spPr/>
        <p:txBody>
          <a:bodyPr/>
          <a:lstStyle/>
          <a:p>
            <a:r>
              <a:rPr lang="en-US" dirty="0"/>
              <a:t>Key PPP changes</a:t>
            </a:r>
          </a:p>
        </p:txBody>
      </p:sp>
      <p:pic>
        <p:nvPicPr>
          <p:cNvPr id="6" name="Picture 5" descr="A screenshot of a cell phone&#10;&#10;Description automatically generated">
            <a:extLst>
              <a:ext uri="{FF2B5EF4-FFF2-40B4-BE49-F238E27FC236}">
                <a16:creationId xmlns:a16="http://schemas.microsoft.com/office/drawing/2014/main" id="{50D183CD-5A0C-40FA-9351-755C2675B5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3500" y="1629082"/>
            <a:ext cx="9525000" cy="4267906"/>
          </a:xfrm>
          <a:prstGeom prst="rect">
            <a:avLst/>
          </a:prstGeom>
        </p:spPr>
      </p:pic>
    </p:spTree>
    <p:extLst>
      <p:ext uri="{BB962C8B-B14F-4D97-AF65-F5344CB8AC3E}">
        <p14:creationId xmlns:p14="http://schemas.microsoft.com/office/powerpoint/2010/main" val="7596306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905BA41-EE6E-4F80-8636-447F22DD72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3E5D688-EAD6-426F-98FB-F19069C3F233}"/>
              </a:ext>
            </a:extLst>
          </p:cNvPr>
          <p:cNvSpPr>
            <a:spLocks noGrp="1"/>
          </p:cNvSpPr>
          <p:nvPr>
            <p:ph type="title"/>
          </p:nvPr>
        </p:nvSpPr>
        <p:spPr>
          <a:xfrm>
            <a:off x="1848465" y="3298722"/>
            <a:ext cx="8495070" cy="1784402"/>
          </a:xfrm>
        </p:spPr>
        <p:txBody>
          <a:bodyPr vert="horz" lIns="91440" tIns="45720" rIns="91440" bIns="45720" rtlCol="0" anchor="b">
            <a:normAutofit/>
          </a:bodyPr>
          <a:lstStyle/>
          <a:p>
            <a:r>
              <a:rPr lang="en-US" sz="4700" kern="1200" dirty="0">
                <a:solidFill>
                  <a:srgbClr val="FFFFFF"/>
                </a:solidFill>
                <a:latin typeface="+mj-lt"/>
                <a:ea typeface="+mj-ea"/>
                <a:cs typeface="+mj-cs"/>
              </a:rPr>
              <a:t>These changes make it possibl</a:t>
            </a:r>
            <a:r>
              <a:rPr lang="en-US" sz="4700" dirty="0">
                <a:solidFill>
                  <a:srgbClr val="FFFFFF"/>
                </a:solidFill>
                <a:latin typeface="+mj-lt"/>
              </a:rPr>
              <a:t>e to </a:t>
            </a:r>
            <a:r>
              <a:rPr lang="en-US" sz="4700" kern="1200" dirty="0">
                <a:solidFill>
                  <a:srgbClr val="FFFFFF"/>
                </a:solidFill>
                <a:latin typeface="+mj-lt"/>
                <a:ea typeface="+mj-ea"/>
                <a:cs typeface="+mj-cs"/>
              </a:rPr>
              <a:t>rethink PPP</a:t>
            </a:r>
          </a:p>
        </p:txBody>
      </p:sp>
      <p:sp>
        <p:nvSpPr>
          <p:cNvPr id="11" name="Oval 10">
            <a:extLst>
              <a:ext uri="{FF2B5EF4-FFF2-40B4-BE49-F238E27FC236}">
                <a16:creationId xmlns:a16="http://schemas.microsoft.com/office/drawing/2014/main" id="{CD7549B2-EE05-4558-8C64-AC46755F2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25914" y="889251"/>
            <a:ext cx="2140172" cy="2140172"/>
          </a:xfrm>
          <a:prstGeom prst="ellipse">
            <a:avLst/>
          </a:prstGeom>
          <a:solidFill>
            <a:srgbClr val="FFFFFF"/>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Graphic 5" descr="Checkmark">
            <a:extLst>
              <a:ext uri="{FF2B5EF4-FFF2-40B4-BE49-F238E27FC236}">
                <a16:creationId xmlns:a16="http://schemas.microsoft.com/office/drawing/2014/main" id="{1A07BA12-F8B0-4B6D-BECB-F019937F4E5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508264" y="1371601"/>
            <a:ext cx="1175474" cy="1175474"/>
          </a:xfrm>
          <a:prstGeom prst="rect">
            <a:avLst/>
          </a:prstGeom>
        </p:spPr>
      </p:pic>
    </p:spTree>
    <p:extLst>
      <p:ext uri="{BB962C8B-B14F-4D97-AF65-F5344CB8AC3E}">
        <p14:creationId xmlns:p14="http://schemas.microsoft.com/office/powerpoint/2010/main" val="4201071259"/>
      </p:ext>
    </p:extLst>
  </p:cSld>
  <p:clrMapOvr>
    <a:masterClrMapping/>
  </p:clrMapOvr>
</p:sld>
</file>

<file path=ppt/theme/theme1.xml><?xml version="1.0" encoding="utf-8"?>
<a:theme xmlns:a="http://schemas.openxmlformats.org/drawingml/2006/main" name="Office Theme">
  <a:themeElements>
    <a:clrScheme name="Pursuit FINAL">
      <a:dk1>
        <a:srgbClr val="4C4E56"/>
      </a:dk1>
      <a:lt1>
        <a:sysClr val="window" lastClr="FFFFFF"/>
      </a:lt1>
      <a:dk2>
        <a:srgbClr val="434F69"/>
      </a:dk2>
      <a:lt2>
        <a:srgbClr val="DAD9D6"/>
      </a:lt2>
      <a:accent1>
        <a:srgbClr val="434F69"/>
      </a:accent1>
      <a:accent2>
        <a:srgbClr val="C84687"/>
      </a:accent2>
      <a:accent3>
        <a:srgbClr val="BAD739"/>
      </a:accent3>
      <a:accent4>
        <a:srgbClr val="4C4E56"/>
      </a:accent4>
      <a:accent5>
        <a:srgbClr val="7C7D7F"/>
      </a:accent5>
      <a:accent6>
        <a:srgbClr val="DAD9D6"/>
      </a:accent6>
      <a:hlink>
        <a:srgbClr val="BAD739"/>
      </a:hlink>
      <a:folHlink>
        <a:srgbClr val="C84687"/>
      </a:folHlink>
    </a:clrScheme>
    <a:fontScheme name="Pursuit Fonts">
      <a:majorFont>
        <a:latin typeface="Rockwel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19709</TotalTime>
  <Words>822</Words>
  <Application>Microsoft Office PowerPoint</Application>
  <PresentationFormat>Widescreen</PresentationFormat>
  <Paragraphs>71</Paragraphs>
  <Slides>11</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Rockwell</vt:lpstr>
      <vt:lpstr>Office Theme</vt:lpstr>
      <vt:lpstr>PPP Loan Program Updates:  What You Need to Know About the  New Forgiveness Rules</vt:lpstr>
      <vt:lpstr>What we’ll cover  </vt:lpstr>
      <vt:lpstr>About us</vt:lpstr>
      <vt:lpstr>Pursuit and the Small Business Administration (SBA)</vt:lpstr>
      <vt:lpstr>Pursuit’s advice to business owners</vt:lpstr>
      <vt:lpstr>What is the Paycheck Protection Program (PPP)?</vt:lpstr>
      <vt:lpstr>Changes to the loan forgiveness regulations</vt:lpstr>
      <vt:lpstr>Key PPP changes</vt:lpstr>
      <vt:lpstr>These changes make it possible to rethink PPP</vt:lpstr>
      <vt:lpstr>Pursuit’s goals for loan forgiveness</vt:lpstr>
      <vt:lpstr>Apply for a PPP loan today!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Bahor</dc:creator>
  <cp:lastModifiedBy>Brianne Galli</cp:lastModifiedBy>
  <cp:revision>163</cp:revision>
  <cp:lastPrinted>2020-05-19T17:54:07Z</cp:lastPrinted>
  <dcterms:created xsi:type="dcterms:W3CDTF">2020-01-13T18:30:41Z</dcterms:created>
  <dcterms:modified xsi:type="dcterms:W3CDTF">2020-06-09T19:47:21Z</dcterms:modified>
</cp:coreProperties>
</file>